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91" r:id="rId5"/>
    <p:sldId id="292" r:id="rId6"/>
    <p:sldId id="289" r:id="rId7"/>
    <p:sldId id="276" r:id="rId8"/>
    <p:sldId id="290" r:id="rId9"/>
    <p:sldId id="277" r:id="rId10"/>
    <p:sldId id="278" r:id="rId11"/>
    <p:sldId id="279" r:id="rId12"/>
    <p:sldId id="280" r:id="rId13"/>
    <p:sldId id="285" r:id="rId14"/>
    <p:sldId id="293" r:id="rId15"/>
    <p:sldId id="281" r:id="rId16"/>
    <p:sldId id="282" r:id="rId17"/>
    <p:sldId id="286" r:id="rId18"/>
    <p:sldId id="284" r:id="rId19"/>
    <p:sldId id="283" r:id="rId20"/>
    <p:sldId id="287"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98" d="100"/>
          <a:sy n="98" d="100"/>
        </p:scale>
        <p:origin x="276" y="9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9" d="100"/>
          <a:sy n="99" d="100"/>
        </p:scale>
        <p:origin x="357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08221-25C0-4E50-BC21-3A64CF40EEA6}" type="doc">
      <dgm:prSet loTypeId="urn:microsoft.com/office/officeart/2016/7/layout/LinearBlockProcessNumbered" loCatId="process" qsTypeId="urn:microsoft.com/office/officeart/2005/8/quickstyle/simple1" qsCatId="simple" csTypeId="urn:microsoft.com/office/officeart/2005/8/colors/accent0_3" csCatId="mainScheme" phldr="1"/>
      <dgm:spPr/>
      <dgm:t>
        <a:bodyPr/>
        <a:lstStyle/>
        <a:p>
          <a:endParaRPr lang="en-US"/>
        </a:p>
      </dgm:t>
    </dgm:pt>
    <dgm:pt modelId="{D9A514D5-3918-4F4D-BAFA-01081EE898EB}">
      <dgm:prSet/>
      <dgm:spPr/>
      <dgm:t>
        <a:bodyPr/>
        <a:lstStyle/>
        <a:p>
          <a:r>
            <a:rPr lang="en-US" dirty="0"/>
            <a:t>Choose a cloud-based bi-directional sync </a:t>
          </a:r>
        </a:p>
      </dgm:t>
    </dgm:pt>
    <dgm:pt modelId="{B557E0D0-AADC-4CF6-9EEF-8C87819F73C7}" type="parTrans" cxnId="{72376D62-218E-4C95-A767-A3C621CBB64F}">
      <dgm:prSet/>
      <dgm:spPr/>
      <dgm:t>
        <a:bodyPr/>
        <a:lstStyle/>
        <a:p>
          <a:endParaRPr lang="en-US"/>
        </a:p>
      </dgm:t>
    </dgm:pt>
    <dgm:pt modelId="{F591E071-0880-45DC-A8E6-BDCC1A6870D7}" type="sibTrans" cxnId="{72376D62-218E-4C95-A767-A3C621CBB64F}">
      <dgm:prSet phldrT="01" phldr="0"/>
      <dgm:spPr/>
      <dgm:t>
        <a:bodyPr/>
        <a:lstStyle/>
        <a:p>
          <a:r>
            <a:rPr lang="en-US"/>
            <a:t>01</a:t>
          </a:r>
        </a:p>
      </dgm:t>
    </dgm:pt>
    <dgm:pt modelId="{26065BDA-D04A-4E69-8829-9D432798856C}">
      <dgm:prSet/>
      <dgm:spPr/>
      <dgm:t>
        <a:bodyPr/>
        <a:lstStyle/>
        <a:p>
          <a:r>
            <a:rPr lang="en-US" dirty="0"/>
            <a:t>Set a default calendar when syncing multiple accounts</a:t>
          </a:r>
        </a:p>
      </dgm:t>
    </dgm:pt>
    <dgm:pt modelId="{D13FC32D-236A-4425-8EF0-14FE18A16FA5}" type="parTrans" cxnId="{4557872F-0874-425C-ACC8-07C574719B70}">
      <dgm:prSet/>
      <dgm:spPr/>
      <dgm:t>
        <a:bodyPr/>
        <a:lstStyle/>
        <a:p>
          <a:endParaRPr lang="en-US"/>
        </a:p>
      </dgm:t>
    </dgm:pt>
    <dgm:pt modelId="{34094CF2-CBD7-4AED-9DF6-E97DC5F0F397}" type="sibTrans" cxnId="{4557872F-0874-425C-ACC8-07C574719B70}">
      <dgm:prSet phldrT="02" phldr="0"/>
      <dgm:spPr/>
      <dgm:t>
        <a:bodyPr/>
        <a:lstStyle/>
        <a:p>
          <a:r>
            <a:rPr lang="en-US"/>
            <a:t>02</a:t>
          </a:r>
        </a:p>
      </dgm:t>
    </dgm:pt>
    <dgm:pt modelId="{3A6A9598-97B9-4F4B-AA6A-4A87EE054D8B}">
      <dgm:prSet/>
      <dgm:spPr/>
      <dgm:t>
        <a:bodyPr/>
        <a:lstStyle/>
        <a:p>
          <a:r>
            <a:rPr lang="en-US" dirty="0"/>
            <a:t>Be aware of the Event owner when creating entries</a:t>
          </a:r>
        </a:p>
      </dgm:t>
    </dgm:pt>
    <dgm:pt modelId="{4F915A42-D78B-4EFB-8FD0-BF7839602991}" type="parTrans" cxnId="{8ECEFF7E-1B21-4DFE-BBE7-41FAAD5701EA}">
      <dgm:prSet/>
      <dgm:spPr/>
      <dgm:t>
        <a:bodyPr/>
        <a:lstStyle/>
        <a:p>
          <a:endParaRPr lang="en-US"/>
        </a:p>
      </dgm:t>
    </dgm:pt>
    <dgm:pt modelId="{90328BB0-B30E-4AF2-9D33-5F06211E8FEF}" type="sibTrans" cxnId="{8ECEFF7E-1B21-4DFE-BBE7-41FAAD5701EA}">
      <dgm:prSet phldrT="03" phldr="0"/>
      <dgm:spPr/>
      <dgm:t>
        <a:bodyPr/>
        <a:lstStyle/>
        <a:p>
          <a:r>
            <a:rPr lang="en-US"/>
            <a:t>03</a:t>
          </a:r>
        </a:p>
      </dgm:t>
    </dgm:pt>
    <dgm:pt modelId="{D29CF580-325C-44BF-B548-6AB91B7A1F0D}" type="pres">
      <dgm:prSet presAssocID="{22D08221-25C0-4E50-BC21-3A64CF40EEA6}" presName="Name0" presStyleCnt="0">
        <dgm:presLayoutVars>
          <dgm:animLvl val="lvl"/>
          <dgm:resizeHandles val="exact"/>
        </dgm:presLayoutVars>
      </dgm:prSet>
      <dgm:spPr/>
    </dgm:pt>
    <dgm:pt modelId="{68F2A5F4-CD7D-4ED6-9142-A65B470A3CB5}" type="pres">
      <dgm:prSet presAssocID="{D9A514D5-3918-4F4D-BAFA-01081EE898EB}" presName="compositeNode" presStyleCnt="0">
        <dgm:presLayoutVars>
          <dgm:bulletEnabled val="1"/>
        </dgm:presLayoutVars>
      </dgm:prSet>
      <dgm:spPr/>
    </dgm:pt>
    <dgm:pt modelId="{F3892BA5-CE8F-4B2D-9531-ADDB126029DE}" type="pres">
      <dgm:prSet presAssocID="{D9A514D5-3918-4F4D-BAFA-01081EE898EB}" presName="bgRect" presStyleLbl="alignNode1" presStyleIdx="0" presStyleCnt="3"/>
      <dgm:spPr/>
    </dgm:pt>
    <dgm:pt modelId="{546F75CD-F206-4558-9B95-780D43E0EA4B}" type="pres">
      <dgm:prSet presAssocID="{F591E071-0880-45DC-A8E6-BDCC1A6870D7}" presName="sibTransNodeRect" presStyleLbl="alignNode1" presStyleIdx="0" presStyleCnt="3">
        <dgm:presLayoutVars>
          <dgm:chMax val="0"/>
          <dgm:bulletEnabled val="1"/>
        </dgm:presLayoutVars>
      </dgm:prSet>
      <dgm:spPr/>
    </dgm:pt>
    <dgm:pt modelId="{2E07DBCB-BB61-4009-BCC3-9167B3699E03}" type="pres">
      <dgm:prSet presAssocID="{D9A514D5-3918-4F4D-BAFA-01081EE898EB}" presName="nodeRect" presStyleLbl="alignNode1" presStyleIdx="0" presStyleCnt="3">
        <dgm:presLayoutVars>
          <dgm:bulletEnabled val="1"/>
        </dgm:presLayoutVars>
      </dgm:prSet>
      <dgm:spPr/>
    </dgm:pt>
    <dgm:pt modelId="{993A2537-9C03-40E8-8F0B-3FA4C1DDFEDE}" type="pres">
      <dgm:prSet presAssocID="{F591E071-0880-45DC-A8E6-BDCC1A6870D7}" presName="sibTrans" presStyleCnt="0"/>
      <dgm:spPr/>
    </dgm:pt>
    <dgm:pt modelId="{93E9B609-A9CE-420C-8857-FD349803BCA6}" type="pres">
      <dgm:prSet presAssocID="{26065BDA-D04A-4E69-8829-9D432798856C}" presName="compositeNode" presStyleCnt="0">
        <dgm:presLayoutVars>
          <dgm:bulletEnabled val="1"/>
        </dgm:presLayoutVars>
      </dgm:prSet>
      <dgm:spPr/>
    </dgm:pt>
    <dgm:pt modelId="{1C27C9C5-44B3-434B-9899-2E582179533C}" type="pres">
      <dgm:prSet presAssocID="{26065BDA-D04A-4E69-8829-9D432798856C}" presName="bgRect" presStyleLbl="alignNode1" presStyleIdx="1" presStyleCnt="3"/>
      <dgm:spPr/>
    </dgm:pt>
    <dgm:pt modelId="{EDF235B2-BA9C-4C40-9801-9C89AFE94D9F}" type="pres">
      <dgm:prSet presAssocID="{34094CF2-CBD7-4AED-9DF6-E97DC5F0F397}" presName="sibTransNodeRect" presStyleLbl="alignNode1" presStyleIdx="1" presStyleCnt="3">
        <dgm:presLayoutVars>
          <dgm:chMax val="0"/>
          <dgm:bulletEnabled val="1"/>
        </dgm:presLayoutVars>
      </dgm:prSet>
      <dgm:spPr/>
    </dgm:pt>
    <dgm:pt modelId="{652BC29A-4026-47E2-8291-175C35A2EFC6}" type="pres">
      <dgm:prSet presAssocID="{26065BDA-D04A-4E69-8829-9D432798856C}" presName="nodeRect" presStyleLbl="alignNode1" presStyleIdx="1" presStyleCnt="3">
        <dgm:presLayoutVars>
          <dgm:bulletEnabled val="1"/>
        </dgm:presLayoutVars>
      </dgm:prSet>
      <dgm:spPr/>
    </dgm:pt>
    <dgm:pt modelId="{9DFADCC8-5DF1-4907-AB0B-CC661234F03F}" type="pres">
      <dgm:prSet presAssocID="{34094CF2-CBD7-4AED-9DF6-E97DC5F0F397}" presName="sibTrans" presStyleCnt="0"/>
      <dgm:spPr/>
    </dgm:pt>
    <dgm:pt modelId="{E95F4B9E-CB24-4D6F-8C96-A6D79233E463}" type="pres">
      <dgm:prSet presAssocID="{3A6A9598-97B9-4F4B-AA6A-4A87EE054D8B}" presName="compositeNode" presStyleCnt="0">
        <dgm:presLayoutVars>
          <dgm:bulletEnabled val="1"/>
        </dgm:presLayoutVars>
      </dgm:prSet>
      <dgm:spPr/>
    </dgm:pt>
    <dgm:pt modelId="{FE63E683-55DE-4F91-A38E-E28DB5A5CABE}" type="pres">
      <dgm:prSet presAssocID="{3A6A9598-97B9-4F4B-AA6A-4A87EE054D8B}" presName="bgRect" presStyleLbl="alignNode1" presStyleIdx="2" presStyleCnt="3"/>
      <dgm:spPr/>
    </dgm:pt>
    <dgm:pt modelId="{A430DA3E-853E-4610-BA8C-789F8DA9FDD3}" type="pres">
      <dgm:prSet presAssocID="{90328BB0-B30E-4AF2-9D33-5F06211E8FEF}" presName="sibTransNodeRect" presStyleLbl="alignNode1" presStyleIdx="2" presStyleCnt="3">
        <dgm:presLayoutVars>
          <dgm:chMax val="0"/>
          <dgm:bulletEnabled val="1"/>
        </dgm:presLayoutVars>
      </dgm:prSet>
      <dgm:spPr/>
    </dgm:pt>
    <dgm:pt modelId="{818DA208-5A5D-4A94-8156-F65B430ACAB7}" type="pres">
      <dgm:prSet presAssocID="{3A6A9598-97B9-4F4B-AA6A-4A87EE054D8B}" presName="nodeRect" presStyleLbl="alignNode1" presStyleIdx="2" presStyleCnt="3">
        <dgm:presLayoutVars>
          <dgm:bulletEnabled val="1"/>
        </dgm:presLayoutVars>
      </dgm:prSet>
      <dgm:spPr/>
    </dgm:pt>
  </dgm:ptLst>
  <dgm:cxnLst>
    <dgm:cxn modelId="{040F2E02-7709-4C14-B05A-B671F60796B7}" type="presOf" srcId="{3A6A9598-97B9-4F4B-AA6A-4A87EE054D8B}" destId="{FE63E683-55DE-4F91-A38E-E28DB5A5CABE}" srcOrd="0" destOrd="0" presId="urn:microsoft.com/office/officeart/2016/7/layout/LinearBlockProcessNumbered"/>
    <dgm:cxn modelId="{7BEC540C-CEBE-454C-9686-CE142BCE6FB9}" type="presOf" srcId="{22D08221-25C0-4E50-BC21-3A64CF40EEA6}" destId="{D29CF580-325C-44BF-B548-6AB91B7A1F0D}" srcOrd="0" destOrd="0" presId="urn:microsoft.com/office/officeart/2016/7/layout/LinearBlockProcessNumbered"/>
    <dgm:cxn modelId="{4557872F-0874-425C-ACC8-07C574719B70}" srcId="{22D08221-25C0-4E50-BC21-3A64CF40EEA6}" destId="{26065BDA-D04A-4E69-8829-9D432798856C}" srcOrd="1" destOrd="0" parTransId="{D13FC32D-236A-4425-8EF0-14FE18A16FA5}" sibTransId="{34094CF2-CBD7-4AED-9DF6-E97DC5F0F397}"/>
    <dgm:cxn modelId="{9AAF973F-86AD-449A-8792-BF47D6D6116D}" type="presOf" srcId="{F591E071-0880-45DC-A8E6-BDCC1A6870D7}" destId="{546F75CD-F206-4558-9B95-780D43E0EA4B}" srcOrd="0" destOrd="0" presId="urn:microsoft.com/office/officeart/2016/7/layout/LinearBlockProcessNumbered"/>
    <dgm:cxn modelId="{72376D62-218E-4C95-A767-A3C621CBB64F}" srcId="{22D08221-25C0-4E50-BC21-3A64CF40EEA6}" destId="{D9A514D5-3918-4F4D-BAFA-01081EE898EB}" srcOrd="0" destOrd="0" parTransId="{B557E0D0-AADC-4CF6-9EEF-8C87819F73C7}" sibTransId="{F591E071-0880-45DC-A8E6-BDCC1A6870D7}"/>
    <dgm:cxn modelId="{8C8A1165-C23A-4824-AEE8-72C47A02E780}" type="presOf" srcId="{26065BDA-D04A-4E69-8829-9D432798856C}" destId="{652BC29A-4026-47E2-8291-175C35A2EFC6}" srcOrd="1" destOrd="0" presId="urn:microsoft.com/office/officeart/2016/7/layout/LinearBlockProcessNumbered"/>
    <dgm:cxn modelId="{7261E048-BCA2-499D-9D12-07204181AB7C}" type="presOf" srcId="{90328BB0-B30E-4AF2-9D33-5F06211E8FEF}" destId="{A430DA3E-853E-4610-BA8C-789F8DA9FDD3}" srcOrd="0" destOrd="0" presId="urn:microsoft.com/office/officeart/2016/7/layout/LinearBlockProcessNumbered"/>
    <dgm:cxn modelId="{ACB3FF4E-B4ED-479C-BBD2-46AB406BD29F}" type="presOf" srcId="{D9A514D5-3918-4F4D-BAFA-01081EE898EB}" destId="{F3892BA5-CE8F-4B2D-9531-ADDB126029DE}" srcOrd="0" destOrd="0" presId="urn:microsoft.com/office/officeart/2016/7/layout/LinearBlockProcessNumbered"/>
    <dgm:cxn modelId="{78DC1572-8CA3-4FDA-A46E-33D3494703C5}" type="presOf" srcId="{26065BDA-D04A-4E69-8829-9D432798856C}" destId="{1C27C9C5-44B3-434B-9899-2E582179533C}" srcOrd="0" destOrd="0" presId="urn:microsoft.com/office/officeart/2016/7/layout/LinearBlockProcessNumbered"/>
    <dgm:cxn modelId="{8ECEFF7E-1B21-4DFE-BBE7-41FAAD5701EA}" srcId="{22D08221-25C0-4E50-BC21-3A64CF40EEA6}" destId="{3A6A9598-97B9-4F4B-AA6A-4A87EE054D8B}" srcOrd="2" destOrd="0" parTransId="{4F915A42-D78B-4EFB-8FD0-BF7839602991}" sibTransId="{90328BB0-B30E-4AF2-9D33-5F06211E8FEF}"/>
    <dgm:cxn modelId="{7905C392-B2B5-4C0F-91C5-E634A028A216}" type="presOf" srcId="{D9A514D5-3918-4F4D-BAFA-01081EE898EB}" destId="{2E07DBCB-BB61-4009-BCC3-9167B3699E03}" srcOrd="1" destOrd="0" presId="urn:microsoft.com/office/officeart/2016/7/layout/LinearBlockProcessNumbered"/>
    <dgm:cxn modelId="{77A9F9C2-65B4-4682-AF11-BB8161998254}" type="presOf" srcId="{34094CF2-CBD7-4AED-9DF6-E97DC5F0F397}" destId="{EDF235B2-BA9C-4C40-9801-9C89AFE94D9F}" srcOrd="0" destOrd="0" presId="urn:microsoft.com/office/officeart/2016/7/layout/LinearBlockProcessNumbered"/>
    <dgm:cxn modelId="{76DB88CD-E59C-41F6-933B-1223C2FDEFB5}" type="presOf" srcId="{3A6A9598-97B9-4F4B-AA6A-4A87EE054D8B}" destId="{818DA208-5A5D-4A94-8156-F65B430ACAB7}" srcOrd="1" destOrd="0" presId="urn:microsoft.com/office/officeart/2016/7/layout/LinearBlockProcessNumbered"/>
    <dgm:cxn modelId="{A4A4268E-137D-41F5-A826-08E2899D4B1B}" type="presParOf" srcId="{D29CF580-325C-44BF-B548-6AB91B7A1F0D}" destId="{68F2A5F4-CD7D-4ED6-9142-A65B470A3CB5}" srcOrd="0" destOrd="0" presId="urn:microsoft.com/office/officeart/2016/7/layout/LinearBlockProcessNumbered"/>
    <dgm:cxn modelId="{2E1519AE-C16A-445B-A8B9-FE8B4AED72A6}" type="presParOf" srcId="{68F2A5F4-CD7D-4ED6-9142-A65B470A3CB5}" destId="{F3892BA5-CE8F-4B2D-9531-ADDB126029DE}" srcOrd="0" destOrd="0" presId="urn:microsoft.com/office/officeart/2016/7/layout/LinearBlockProcessNumbered"/>
    <dgm:cxn modelId="{D907FC6B-898E-418E-B7C4-1E84B457A82B}" type="presParOf" srcId="{68F2A5F4-CD7D-4ED6-9142-A65B470A3CB5}" destId="{546F75CD-F206-4558-9B95-780D43E0EA4B}" srcOrd="1" destOrd="0" presId="urn:microsoft.com/office/officeart/2016/7/layout/LinearBlockProcessNumbered"/>
    <dgm:cxn modelId="{33E24572-A25B-4D72-A60F-345486ECBD74}" type="presParOf" srcId="{68F2A5F4-CD7D-4ED6-9142-A65B470A3CB5}" destId="{2E07DBCB-BB61-4009-BCC3-9167B3699E03}" srcOrd="2" destOrd="0" presId="urn:microsoft.com/office/officeart/2016/7/layout/LinearBlockProcessNumbered"/>
    <dgm:cxn modelId="{9941E7FC-CB74-4624-8F07-E9A7D76703CF}" type="presParOf" srcId="{D29CF580-325C-44BF-B548-6AB91B7A1F0D}" destId="{993A2537-9C03-40E8-8F0B-3FA4C1DDFEDE}" srcOrd="1" destOrd="0" presId="urn:microsoft.com/office/officeart/2016/7/layout/LinearBlockProcessNumbered"/>
    <dgm:cxn modelId="{E21017E9-664B-4A22-8B50-EE7FE71488D8}" type="presParOf" srcId="{D29CF580-325C-44BF-B548-6AB91B7A1F0D}" destId="{93E9B609-A9CE-420C-8857-FD349803BCA6}" srcOrd="2" destOrd="0" presId="urn:microsoft.com/office/officeart/2016/7/layout/LinearBlockProcessNumbered"/>
    <dgm:cxn modelId="{18961444-5123-44CD-943E-07DEB15F1CE6}" type="presParOf" srcId="{93E9B609-A9CE-420C-8857-FD349803BCA6}" destId="{1C27C9C5-44B3-434B-9899-2E582179533C}" srcOrd="0" destOrd="0" presId="urn:microsoft.com/office/officeart/2016/7/layout/LinearBlockProcessNumbered"/>
    <dgm:cxn modelId="{55A6E2AA-EB03-4F9F-9F86-B7FAF42FCB0D}" type="presParOf" srcId="{93E9B609-A9CE-420C-8857-FD349803BCA6}" destId="{EDF235B2-BA9C-4C40-9801-9C89AFE94D9F}" srcOrd="1" destOrd="0" presId="urn:microsoft.com/office/officeart/2016/7/layout/LinearBlockProcessNumbered"/>
    <dgm:cxn modelId="{0AFF609A-C70C-4DA9-A649-A52E76897BE3}" type="presParOf" srcId="{93E9B609-A9CE-420C-8857-FD349803BCA6}" destId="{652BC29A-4026-47E2-8291-175C35A2EFC6}" srcOrd="2" destOrd="0" presId="urn:microsoft.com/office/officeart/2016/7/layout/LinearBlockProcessNumbered"/>
    <dgm:cxn modelId="{64664194-757D-412D-B252-8C5615670799}" type="presParOf" srcId="{D29CF580-325C-44BF-B548-6AB91B7A1F0D}" destId="{9DFADCC8-5DF1-4907-AB0B-CC661234F03F}" srcOrd="3" destOrd="0" presId="urn:microsoft.com/office/officeart/2016/7/layout/LinearBlockProcessNumbered"/>
    <dgm:cxn modelId="{B75F957B-D963-4390-9B24-F98C6A0AD64D}" type="presParOf" srcId="{D29CF580-325C-44BF-B548-6AB91B7A1F0D}" destId="{E95F4B9E-CB24-4D6F-8C96-A6D79233E463}" srcOrd="4" destOrd="0" presId="urn:microsoft.com/office/officeart/2016/7/layout/LinearBlockProcessNumbered"/>
    <dgm:cxn modelId="{B78FBC6E-6E7B-4D35-B126-8A0F63C4BB32}" type="presParOf" srcId="{E95F4B9E-CB24-4D6F-8C96-A6D79233E463}" destId="{FE63E683-55DE-4F91-A38E-E28DB5A5CABE}" srcOrd="0" destOrd="0" presId="urn:microsoft.com/office/officeart/2016/7/layout/LinearBlockProcessNumbered"/>
    <dgm:cxn modelId="{81B9D797-8AFE-49EA-8B12-3C211E273A5F}" type="presParOf" srcId="{E95F4B9E-CB24-4D6F-8C96-A6D79233E463}" destId="{A430DA3E-853E-4610-BA8C-789F8DA9FDD3}" srcOrd="1" destOrd="0" presId="urn:microsoft.com/office/officeart/2016/7/layout/LinearBlockProcessNumbered"/>
    <dgm:cxn modelId="{1B212A8A-0EEE-4C82-ADBA-457BC6F7B7C7}" type="presParOf" srcId="{E95F4B9E-CB24-4D6F-8C96-A6D79233E463}" destId="{818DA208-5A5D-4A94-8156-F65B430ACAB7}"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65B71-DDC6-4690-8910-65295CAE0149}" type="doc">
      <dgm:prSet loTypeId="urn:microsoft.com/office/officeart/2016/7/layout/RepeatingBendingProcessNew" loCatId="process" qsTypeId="urn:microsoft.com/office/officeart/2005/8/quickstyle/simple3" qsCatId="simple" csTypeId="urn:microsoft.com/office/officeart/2005/8/colors/accent2_1" csCatId="accent2" phldr="1"/>
      <dgm:spPr/>
      <dgm:t>
        <a:bodyPr/>
        <a:lstStyle/>
        <a:p>
          <a:endParaRPr lang="en-US"/>
        </a:p>
      </dgm:t>
    </dgm:pt>
    <dgm:pt modelId="{5B0385B2-22E4-4C08-B645-541C6A10E9AE}">
      <dgm:prSet/>
      <dgm:spPr/>
      <dgm:t>
        <a:bodyPr/>
        <a:lstStyle/>
        <a:p>
          <a:r>
            <a:rPr lang="en-US"/>
            <a:t>Open the Google Drive app Google Drive.</a:t>
          </a:r>
        </a:p>
      </dgm:t>
    </dgm:pt>
    <dgm:pt modelId="{4A74BCA2-0CA8-40FE-90A6-C53E9290F143}" type="parTrans" cxnId="{C66D34F0-CA05-453D-ABF7-4E454AACF539}">
      <dgm:prSet/>
      <dgm:spPr/>
      <dgm:t>
        <a:bodyPr/>
        <a:lstStyle/>
        <a:p>
          <a:endParaRPr lang="en-US"/>
        </a:p>
      </dgm:t>
    </dgm:pt>
    <dgm:pt modelId="{1A33252F-9F6D-4B78-A231-AFEE3C806F45}" type="sibTrans" cxnId="{C66D34F0-CA05-453D-ABF7-4E454AACF539}">
      <dgm:prSet/>
      <dgm:spPr/>
      <dgm:t>
        <a:bodyPr/>
        <a:lstStyle/>
        <a:p>
          <a:endParaRPr lang="en-US"/>
        </a:p>
      </dgm:t>
    </dgm:pt>
    <dgm:pt modelId="{05C66523-128B-41D4-BF0D-E967237C15D9}">
      <dgm:prSet/>
      <dgm:spPr/>
      <dgm:t>
        <a:bodyPr/>
        <a:lstStyle/>
        <a:p>
          <a:r>
            <a:rPr lang="en-US" dirty="0"/>
            <a:t>In the bottom right, tap Add</a:t>
          </a:r>
        </a:p>
      </dgm:t>
    </dgm:pt>
    <dgm:pt modelId="{74BC570A-9FF8-4136-BF41-9C1C98DF7667}" type="parTrans" cxnId="{2C2491AA-6890-4E90-A263-EF59A621DB0E}">
      <dgm:prSet/>
      <dgm:spPr/>
      <dgm:t>
        <a:bodyPr/>
        <a:lstStyle/>
        <a:p>
          <a:endParaRPr lang="en-US"/>
        </a:p>
      </dgm:t>
    </dgm:pt>
    <dgm:pt modelId="{3901FE81-96FD-43C0-AC41-659CB69347D2}" type="sibTrans" cxnId="{2C2491AA-6890-4E90-A263-EF59A621DB0E}">
      <dgm:prSet/>
      <dgm:spPr/>
      <dgm:t>
        <a:bodyPr/>
        <a:lstStyle/>
        <a:p>
          <a:endParaRPr lang="en-US"/>
        </a:p>
      </dgm:t>
    </dgm:pt>
    <dgm:pt modelId="{7EF5286C-1092-4B60-87E4-19D58F94C977}">
      <dgm:prSet/>
      <dgm:spPr/>
      <dgm:t>
        <a:bodyPr/>
        <a:lstStyle/>
        <a:p>
          <a:r>
            <a:rPr lang="en-US"/>
            <a:t>Tap Scan .</a:t>
          </a:r>
        </a:p>
      </dgm:t>
    </dgm:pt>
    <dgm:pt modelId="{A00DBF80-7B82-4343-9DEB-88B13D6A071A}" type="parTrans" cxnId="{E9EAF8CF-391B-494E-8479-EC50796A25FD}">
      <dgm:prSet/>
      <dgm:spPr/>
      <dgm:t>
        <a:bodyPr/>
        <a:lstStyle/>
        <a:p>
          <a:endParaRPr lang="en-US"/>
        </a:p>
      </dgm:t>
    </dgm:pt>
    <dgm:pt modelId="{7C7DE1BF-BE4C-4D9D-B9C5-18BCC9493E70}" type="sibTrans" cxnId="{E9EAF8CF-391B-494E-8479-EC50796A25FD}">
      <dgm:prSet/>
      <dgm:spPr/>
      <dgm:t>
        <a:bodyPr/>
        <a:lstStyle/>
        <a:p>
          <a:endParaRPr lang="en-US"/>
        </a:p>
      </dgm:t>
    </dgm:pt>
    <dgm:pt modelId="{9B95E681-1DB8-4036-A9D5-8A843940F2B3}">
      <dgm:prSet/>
      <dgm:spPr/>
      <dgm:t>
        <a:bodyPr/>
        <a:lstStyle/>
        <a:p>
          <a:r>
            <a:rPr lang="en-US"/>
            <a:t>Take a photo of the document you'd like to scan.</a:t>
          </a:r>
        </a:p>
      </dgm:t>
    </dgm:pt>
    <dgm:pt modelId="{4C62038E-01F0-461F-872F-1745AAF3390C}" type="parTrans" cxnId="{6238DA7E-051E-4200-9ED5-CE8192490E07}">
      <dgm:prSet/>
      <dgm:spPr/>
      <dgm:t>
        <a:bodyPr/>
        <a:lstStyle/>
        <a:p>
          <a:endParaRPr lang="en-US"/>
        </a:p>
      </dgm:t>
    </dgm:pt>
    <dgm:pt modelId="{5CAE6301-B7DF-4801-ACB8-3F0AC8D06328}" type="sibTrans" cxnId="{6238DA7E-051E-4200-9ED5-CE8192490E07}">
      <dgm:prSet/>
      <dgm:spPr/>
      <dgm:t>
        <a:bodyPr/>
        <a:lstStyle/>
        <a:p>
          <a:endParaRPr lang="en-US"/>
        </a:p>
      </dgm:t>
    </dgm:pt>
    <dgm:pt modelId="{BC351477-5400-4C5B-8115-8602DFCD0E9A}">
      <dgm:prSet/>
      <dgm:spPr/>
      <dgm:t>
        <a:bodyPr/>
        <a:lstStyle/>
        <a:p>
          <a:r>
            <a:rPr lang="en-US" dirty="0"/>
            <a:t>Adjust scan area: Tap Crop </a:t>
          </a:r>
        </a:p>
      </dgm:t>
    </dgm:pt>
    <dgm:pt modelId="{FB91405C-D920-4AD7-8379-8BB2FD8FC2D3}" type="parTrans" cxnId="{8EC79318-F25E-4EB2-B4E5-73423A47BDDA}">
      <dgm:prSet/>
      <dgm:spPr/>
      <dgm:t>
        <a:bodyPr/>
        <a:lstStyle/>
        <a:p>
          <a:endParaRPr lang="en-US"/>
        </a:p>
      </dgm:t>
    </dgm:pt>
    <dgm:pt modelId="{DC0DF114-F5E6-4008-BF99-224792A3037D}" type="sibTrans" cxnId="{8EC79318-F25E-4EB2-B4E5-73423A47BDDA}">
      <dgm:prSet/>
      <dgm:spPr/>
      <dgm:t>
        <a:bodyPr/>
        <a:lstStyle/>
        <a:p>
          <a:endParaRPr lang="en-US"/>
        </a:p>
      </dgm:t>
    </dgm:pt>
    <dgm:pt modelId="{38582529-25C7-455B-BF6F-411B5A2EDC45}">
      <dgm:prSet/>
      <dgm:spPr/>
      <dgm:t>
        <a:bodyPr/>
        <a:lstStyle/>
        <a:p>
          <a:r>
            <a:rPr lang="en-US" dirty="0"/>
            <a:t>Take photo again: Tap Re-scan current page </a:t>
          </a:r>
        </a:p>
      </dgm:t>
    </dgm:pt>
    <dgm:pt modelId="{CF83FF54-3BB0-4108-A827-C2580981DB94}" type="parTrans" cxnId="{5ADBA439-3EA1-43B0-A46F-99B9E30994E8}">
      <dgm:prSet/>
      <dgm:spPr/>
      <dgm:t>
        <a:bodyPr/>
        <a:lstStyle/>
        <a:p>
          <a:endParaRPr lang="en-US"/>
        </a:p>
      </dgm:t>
    </dgm:pt>
    <dgm:pt modelId="{D0225DCE-178B-4291-8B29-4D4341752DA5}" type="sibTrans" cxnId="{5ADBA439-3EA1-43B0-A46F-99B9E30994E8}">
      <dgm:prSet/>
      <dgm:spPr/>
      <dgm:t>
        <a:bodyPr/>
        <a:lstStyle/>
        <a:p>
          <a:endParaRPr lang="en-US"/>
        </a:p>
      </dgm:t>
    </dgm:pt>
    <dgm:pt modelId="{D785FED0-41BB-4EF3-AD07-AB2739676D88}">
      <dgm:prSet/>
      <dgm:spPr/>
      <dgm:t>
        <a:bodyPr/>
        <a:lstStyle/>
        <a:p>
          <a:r>
            <a:rPr lang="en-US" dirty="0"/>
            <a:t>Scan another page: Tap Add</a:t>
          </a:r>
        </a:p>
      </dgm:t>
    </dgm:pt>
    <dgm:pt modelId="{6393C81D-6539-4BC0-9743-7E02B885A4FF}" type="parTrans" cxnId="{1AF1C496-44F0-4C8A-8ECE-1F2B1D3F69B8}">
      <dgm:prSet/>
      <dgm:spPr/>
      <dgm:t>
        <a:bodyPr/>
        <a:lstStyle/>
        <a:p>
          <a:endParaRPr lang="en-US"/>
        </a:p>
      </dgm:t>
    </dgm:pt>
    <dgm:pt modelId="{B4384008-57C1-41DB-96A4-067721FE28AC}" type="sibTrans" cxnId="{1AF1C496-44F0-4C8A-8ECE-1F2B1D3F69B8}">
      <dgm:prSet/>
      <dgm:spPr/>
      <dgm:t>
        <a:bodyPr/>
        <a:lstStyle/>
        <a:p>
          <a:endParaRPr lang="en-US"/>
        </a:p>
      </dgm:t>
    </dgm:pt>
    <dgm:pt modelId="{DF3DCEB5-AE71-42A6-9977-F7A24B47D892}">
      <dgm:prSet/>
      <dgm:spPr/>
      <dgm:t>
        <a:bodyPr/>
        <a:lstStyle/>
        <a:p>
          <a:r>
            <a:rPr lang="en-US" b="0" i="0"/>
            <a:t>To save the finished document, tap Done</a:t>
          </a:r>
          <a:endParaRPr lang="en-US" dirty="0"/>
        </a:p>
      </dgm:t>
    </dgm:pt>
    <dgm:pt modelId="{E8CD3A70-B763-4BBD-B902-C97833F487DF}" type="parTrans" cxnId="{2CC78DEC-2E02-464D-A431-720CB4FF7AA9}">
      <dgm:prSet/>
      <dgm:spPr/>
      <dgm:t>
        <a:bodyPr/>
        <a:lstStyle/>
        <a:p>
          <a:endParaRPr lang="en-US"/>
        </a:p>
      </dgm:t>
    </dgm:pt>
    <dgm:pt modelId="{3D4AA064-4CA9-4D7B-ABA1-1327CC2EDC47}" type="sibTrans" cxnId="{2CC78DEC-2E02-464D-A431-720CB4FF7AA9}">
      <dgm:prSet/>
      <dgm:spPr/>
      <dgm:t>
        <a:bodyPr/>
        <a:lstStyle/>
        <a:p>
          <a:endParaRPr lang="en-US"/>
        </a:p>
      </dgm:t>
    </dgm:pt>
    <dgm:pt modelId="{A4C886CC-B080-473D-A714-C079947C1D9A}" type="pres">
      <dgm:prSet presAssocID="{B8365B71-DDC6-4690-8910-65295CAE0149}" presName="Name0" presStyleCnt="0">
        <dgm:presLayoutVars>
          <dgm:dir/>
          <dgm:resizeHandles val="exact"/>
        </dgm:presLayoutVars>
      </dgm:prSet>
      <dgm:spPr/>
    </dgm:pt>
    <dgm:pt modelId="{5BC82D86-9A32-4B62-8E15-BB8551B96470}" type="pres">
      <dgm:prSet presAssocID="{5B0385B2-22E4-4C08-B645-541C6A10E9AE}" presName="node" presStyleLbl="node1" presStyleIdx="0" presStyleCnt="8">
        <dgm:presLayoutVars>
          <dgm:bulletEnabled val="1"/>
        </dgm:presLayoutVars>
      </dgm:prSet>
      <dgm:spPr/>
    </dgm:pt>
    <dgm:pt modelId="{353CD12F-2AF6-4AFE-8530-97E9BE891BA0}" type="pres">
      <dgm:prSet presAssocID="{1A33252F-9F6D-4B78-A231-AFEE3C806F45}" presName="sibTrans" presStyleLbl="sibTrans1D1" presStyleIdx="0" presStyleCnt="7"/>
      <dgm:spPr/>
    </dgm:pt>
    <dgm:pt modelId="{896A56FB-7463-44E5-BA89-04291397DA2B}" type="pres">
      <dgm:prSet presAssocID="{1A33252F-9F6D-4B78-A231-AFEE3C806F45}" presName="connectorText" presStyleLbl="sibTrans1D1" presStyleIdx="0" presStyleCnt="7"/>
      <dgm:spPr/>
    </dgm:pt>
    <dgm:pt modelId="{07B862A6-1593-4074-9216-AB670027BD45}" type="pres">
      <dgm:prSet presAssocID="{05C66523-128B-41D4-BF0D-E967237C15D9}" presName="node" presStyleLbl="node1" presStyleIdx="1" presStyleCnt="8">
        <dgm:presLayoutVars>
          <dgm:bulletEnabled val="1"/>
        </dgm:presLayoutVars>
      </dgm:prSet>
      <dgm:spPr/>
    </dgm:pt>
    <dgm:pt modelId="{A3741A80-445E-4FAF-8D16-ED62A840AF62}" type="pres">
      <dgm:prSet presAssocID="{3901FE81-96FD-43C0-AC41-659CB69347D2}" presName="sibTrans" presStyleLbl="sibTrans1D1" presStyleIdx="1" presStyleCnt="7"/>
      <dgm:spPr/>
    </dgm:pt>
    <dgm:pt modelId="{D5BFC948-9A04-4E85-AC79-889F29B8CB83}" type="pres">
      <dgm:prSet presAssocID="{3901FE81-96FD-43C0-AC41-659CB69347D2}" presName="connectorText" presStyleLbl="sibTrans1D1" presStyleIdx="1" presStyleCnt="7"/>
      <dgm:spPr/>
    </dgm:pt>
    <dgm:pt modelId="{A658E61B-7F09-4A05-8176-AFB2CD092AD6}" type="pres">
      <dgm:prSet presAssocID="{7EF5286C-1092-4B60-87E4-19D58F94C977}" presName="node" presStyleLbl="node1" presStyleIdx="2" presStyleCnt="8">
        <dgm:presLayoutVars>
          <dgm:bulletEnabled val="1"/>
        </dgm:presLayoutVars>
      </dgm:prSet>
      <dgm:spPr/>
    </dgm:pt>
    <dgm:pt modelId="{30DC97BF-5D69-4CC5-B80C-449542E9BD89}" type="pres">
      <dgm:prSet presAssocID="{7C7DE1BF-BE4C-4D9D-B9C5-18BCC9493E70}" presName="sibTrans" presStyleLbl="sibTrans1D1" presStyleIdx="2" presStyleCnt="7"/>
      <dgm:spPr/>
    </dgm:pt>
    <dgm:pt modelId="{67CB4F86-46F3-4C6A-96E0-F1717F994377}" type="pres">
      <dgm:prSet presAssocID="{7C7DE1BF-BE4C-4D9D-B9C5-18BCC9493E70}" presName="connectorText" presStyleLbl="sibTrans1D1" presStyleIdx="2" presStyleCnt="7"/>
      <dgm:spPr/>
    </dgm:pt>
    <dgm:pt modelId="{5CE725A5-D178-4CCF-8AA4-C5C6BF0CE0DE}" type="pres">
      <dgm:prSet presAssocID="{9B95E681-1DB8-4036-A9D5-8A843940F2B3}" presName="node" presStyleLbl="node1" presStyleIdx="3" presStyleCnt="8">
        <dgm:presLayoutVars>
          <dgm:bulletEnabled val="1"/>
        </dgm:presLayoutVars>
      </dgm:prSet>
      <dgm:spPr/>
    </dgm:pt>
    <dgm:pt modelId="{44DFA70F-DBB3-4312-9636-A48873988DCC}" type="pres">
      <dgm:prSet presAssocID="{5CAE6301-B7DF-4801-ACB8-3F0AC8D06328}" presName="sibTrans" presStyleLbl="sibTrans1D1" presStyleIdx="3" presStyleCnt="7"/>
      <dgm:spPr/>
    </dgm:pt>
    <dgm:pt modelId="{53F5C02E-33F3-4E2C-B7BB-7B0A9EB88B07}" type="pres">
      <dgm:prSet presAssocID="{5CAE6301-B7DF-4801-ACB8-3F0AC8D06328}" presName="connectorText" presStyleLbl="sibTrans1D1" presStyleIdx="3" presStyleCnt="7"/>
      <dgm:spPr/>
    </dgm:pt>
    <dgm:pt modelId="{8BCAD52A-2172-4241-A3CD-03FE69194DC8}" type="pres">
      <dgm:prSet presAssocID="{BC351477-5400-4C5B-8115-8602DFCD0E9A}" presName="node" presStyleLbl="node1" presStyleIdx="4" presStyleCnt="8">
        <dgm:presLayoutVars>
          <dgm:bulletEnabled val="1"/>
        </dgm:presLayoutVars>
      </dgm:prSet>
      <dgm:spPr/>
    </dgm:pt>
    <dgm:pt modelId="{A5202529-907F-49A1-B169-534E4E97D3FA}" type="pres">
      <dgm:prSet presAssocID="{DC0DF114-F5E6-4008-BF99-224792A3037D}" presName="sibTrans" presStyleLbl="sibTrans1D1" presStyleIdx="4" presStyleCnt="7"/>
      <dgm:spPr/>
    </dgm:pt>
    <dgm:pt modelId="{10DEA5ED-FBDD-4259-9160-A22284349C4C}" type="pres">
      <dgm:prSet presAssocID="{DC0DF114-F5E6-4008-BF99-224792A3037D}" presName="connectorText" presStyleLbl="sibTrans1D1" presStyleIdx="4" presStyleCnt="7"/>
      <dgm:spPr/>
    </dgm:pt>
    <dgm:pt modelId="{260B6058-E521-4048-BBFE-28BB78A4645B}" type="pres">
      <dgm:prSet presAssocID="{38582529-25C7-455B-BF6F-411B5A2EDC45}" presName="node" presStyleLbl="node1" presStyleIdx="5" presStyleCnt="8">
        <dgm:presLayoutVars>
          <dgm:bulletEnabled val="1"/>
        </dgm:presLayoutVars>
      </dgm:prSet>
      <dgm:spPr/>
    </dgm:pt>
    <dgm:pt modelId="{119B111E-8EE8-4D9B-94FA-C1C0FB78EAAB}" type="pres">
      <dgm:prSet presAssocID="{D0225DCE-178B-4291-8B29-4D4341752DA5}" presName="sibTrans" presStyleLbl="sibTrans1D1" presStyleIdx="5" presStyleCnt="7"/>
      <dgm:spPr/>
    </dgm:pt>
    <dgm:pt modelId="{64795939-9A5C-481F-AC60-14A653DD63BD}" type="pres">
      <dgm:prSet presAssocID="{D0225DCE-178B-4291-8B29-4D4341752DA5}" presName="connectorText" presStyleLbl="sibTrans1D1" presStyleIdx="5" presStyleCnt="7"/>
      <dgm:spPr/>
    </dgm:pt>
    <dgm:pt modelId="{91FEA0D3-073F-4F1F-9979-ACDD9DE06C87}" type="pres">
      <dgm:prSet presAssocID="{D785FED0-41BB-4EF3-AD07-AB2739676D88}" presName="node" presStyleLbl="node1" presStyleIdx="6" presStyleCnt="8">
        <dgm:presLayoutVars>
          <dgm:bulletEnabled val="1"/>
        </dgm:presLayoutVars>
      </dgm:prSet>
      <dgm:spPr/>
    </dgm:pt>
    <dgm:pt modelId="{B949BE81-37FA-4112-BCE9-AC0B6F7BE563}" type="pres">
      <dgm:prSet presAssocID="{B4384008-57C1-41DB-96A4-067721FE28AC}" presName="sibTrans" presStyleLbl="sibTrans1D1" presStyleIdx="6" presStyleCnt="7"/>
      <dgm:spPr/>
    </dgm:pt>
    <dgm:pt modelId="{46C83109-F95D-4B3A-A36C-7D8D099CCB16}" type="pres">
      <dgm:prSet presAssocID="{B4384008-57C1-41DB-96A4-067721FE28AC}" presName="connectorText" presStyleLbl="sibTrans1D1" presStyleIdx="6" presStyleCnt="7"/>
      <dgm:spPr/>
    </dgm:pt>
    <dgm:pt modelId="{6B0634C4-778D-4904-AE5A-D292E6A44CF7}" type="pres">
      <dgm:prSet presAssocID="{DF3DCEB5-AE71-42A6-9977-F7A24B47D892}" presName="node" presStyleLbl="node1" presStyleIdx="7" presStyleCnt="8">
        <dgm:presLayoutVars>
          <dgm:bulletEnabled val="1"/>
        </dgm:presLayoutVars>
      </dgm:prSet>
      <dgm:spPr/>
    </dgm:pt>
  </dgm:ptLst>
  <dgm:cxnLst>
    <dgm:cxn modelId="{BC810D16-E6EB-43D7-B113-07E51D7E6002}" type="presOf" srcId="{D0225DCE-178B-4291-8B29-4D4341752DA5}" destId="{119B111E-8EE8-4D9B-94FA-C1C0FB78EAAB}" srcOrd="0" destOrd="0" presId="urn:microsoft.com/office/officeart/2016/7/layout/RepeatingBendingProcessNew"/>
    <dgm:cxn modelId="{8EC79318-F25E-4EB2-B4E5-73423A47BDDA}" srcId="{B8365B71-DDC6-4690-8910-65295CAE0149}" destId="{BC351477-5400-4C5B-8115-8602DFCD0E9A}" srcOrd="4" destOrd="0" parTransId="{FB91405C-D920-4AD7-8379-8BB2FD8FC2D3}" sibTransId="{DC0DF114-F5E6-4008-BF99-224792A3037D}"/>
    <dgm:cxn modelId="{1D464C22-D3AF-4E34-97D7-5638EEC66690}" type="presOf" srcId="{7C7DE1BF-BE4C-4D9D-B9C5-18BCC9493E70}" destId="{67CB4F86-46F3-4C6A-96E0-F1717F994377}" srcOrd="1" destOrd="0" presId="urn:microsoft.com/office/officeart/2016/7/layout/RepeatingBendingProcessNew"/>
    <dgm:cxn modelId="{D6D5622E-6EDF-423B-995B-5B2A7B5D8153}" type="presOf" srcId="{5CAE6301-B7DF-4801-ACB8-3F0AC8D06328}" destId="{53F5C02E-33F3-4E2C-B7BB-7B0A9EB88B07}" srcOrd="1" destOrd="0" presId="urn:microsoft.com/office/officeart/2016/7/layout/RepeatingBendingProcessNew"/>
    <dgm:cxn modelId="{5ADBA439-3EA1-43B0-A46F-99B9E30994E8}" srcId="{B8365B71-DDC6-4690-8910-65295CAE0149}" destId="{38582529-25C7-455B-BF6F-411B5A2EDC45}" srcOrd="5" destOrd="0" parTransId="{CF83FF54-3BB0-4108-A827-C2580981DB94}" sibTransId="{D0225DCE-178B-4291-8B29-4D4341752DA5}"/>
    <dgm:cxn modelId="{E1A8294A-B9D1-4C02-A180-ACAC8E4ABB70}" type="presOf" srcId="{7C7DE1BF-BE4C-4D9D-B9C5-18BCC9493E70}" destId="{30DC97BF-5D69-4CC5-B80C-449542E9BD89}" srcOrd="0" destOrd="0" presId="urn:microsoft.com/office/officeart/2016/7/layout/RepeatingBendingProcessNew"/>
    <dgm:cxn modelId="{6238DA7E-051E-4200-9ED5-CE8192490E07}" srcId="{B8365B71-DDC6-4690-8910-65295CAE0149}" destId="{9B95E681-1DB8-4036-A9D5-8A843940F2B3}" srcOrd="3" destOrd="0" parTransId="{4C62038E-01F0-461F-872F-1745AAF3390C}" sibTransId="{5CAE6301-B7DF-4801-ACB8-3F0AC8D06328}"/>
    <dgm:cxn modelId="{5ACA7A81-C838-495A-8CD3-177946F88700}" type="presOf" srcId="{7EF5286C-1092-4B60-87E4-19D58F94C977}" destId="{A658E61B-7F09-4A05-8176-AFB2CD092AD6}" srcOrd="0" destOrd="0" presId="urn:microsoft.com/office/officeart/2016/7/layout/RepeatingBendingProcessNew"/>
    <dgm:cxn modelId="{5E41A881-34B2-422C-AA15-935E8268E532}" type="presOf" srcId="{D785FED0-41BB-4EF3-AD07-AB2739676D88}" destId="{91FEA0D3-073F-4F1F-9979-ACDD9DE06C87}" srcOrd="0" destOrd="0" presId="urn:microsoft.com/office/officeart/2016/7/layout/RepeatingBendingProcessNew"/>
    <dgm:cxn modelId="{1AF1C496-44F0-4C8A-8ECE-1F2B1D3F69B8}" srcId="{B8365B71-DDC6-4690-8910-65295CAE0149}" destId="{D785FED0-41BB-4EF3-AD07-AB2739676D88}" srcOrd="6" destOrd="0" parTransId="{6393C81D-6539-4BC0-9743-7E02B885A4FF}" sibTransId="{B4384008-57C1-41DB-96A4-067721FE28AC}"/>
    <dgm:cxn modelId="{69B7FC97-F310-4452-97D3-9465610324E5}" type="presOf" srcId="{BC351477-5400-4C5B-8115-8602DFCD0E9A}" destId="{8BCAD52A-2172-4241-A3CD-03FE69194DC8}" srcOrd="0" destOrd="0" presId="urn:microsoft.com/office/officeart/2016/7/layout/RepeatingBendingProcessNew"/>
    <dgm:cxn modelId="{BC1729A5-DA4B-4597-8C23-53FE26050438}" type="presOf" srcId="{DC0DF114-F5E6-4008-BF99-224792A3037D}" destId="{A5202529-907F-49A1-B169-534E4E97D3FA}" srcOrd="0" destOrd="0" presId="urn:microsoft.com/office/officeart/2016/7/layout/RepeatingBendingProcessNew"/>
    <dgm:cxn modelId="{2C2491AA-6890-4E90-A263-EF59A621DB0E}" srcId="{B8365B71-DDC6-4690-8910-65295CAE0149}" destId="{05C66523-128B-41D4-BF0D-E967237C15D9}" srcOrd="1" destOrd="0" parTransId="{74BC570A-9FF8-4136-BF41-9C1C98DF7667}" sibTransId="{3901FE81-96FD-43C0-AC41-659CB69347D2}"/>
    <dgm:cxn modelId="{BE50A6B4-9501-4756-ABC0-F79A9E403C3F}" type="presOf" srcId="{3901FE81-96FD-43C0-AC41-659CB69347D2}" destId="{A3741A80-445E-4FAF-8D16-ED62A840AF62}" srcOrd="0" destOrd="0" presId="urn:microsoft.com/office/officeart/2016/7/layout/RepeatingBendingProcessNew"/>
    <dgm:cxn modelId="{874641B7-A984-4796-B581-CDBBB9F545C3}" type="presOf" srcId="{B8365B71-DDC6-4690-8910-65295CAE0149}" destId="{A4C886CC-B080-473D-A714-C079947C1D9A}" srcOrd="0" destOrd="0" presId="urn:microsoft.com/office/officeart/2016/7/layout/RepeatingBendingProcessNew"/>
    <dgm:cxn modelId="{89C909BF-7F98-4EDC-9F3C-323C0E5416D6}" type="presOf" srcId="{DF3DCEB5-AE71-42A6-9977-F7A24B47D892}" destId="{6B0634C4-778D-4904-AE5A-D292E6A44CF7}" srcOrd="0" destOrd="0" presId="urn:microsoft.com/office/officeart/2016/7/layout/RepeatingBendingProcessNew"/>
    <dgm:cxn modelId="{6D7E2AC7-7332-47E5-A2E2-626BADD83156}" type="presOf" srcId="{3901FE81-96FD-43C0-AC41-659CB69347D2}" destId="{D5BFC948-9A04-4E85-AC79-889F29B8CB83}" srcOrd="1" destOrd="0" presId="urn:microsoft.com/office/officeart/2016/7/layout/RepeatingBendingProcessNew"/>
    <dgm:cxn modelId="{AB6BACC8-EF31-4806-B2E2-B01E0AFC9FA7}" type="presOf" srcId="{1A33252F-9F6D-4B78-A231-AFEE3C806F45}" destId="{896A56FB-7463-44E5-BA89-04291397DA2B}" srcOrd="1" destOrd="0" presId="urn:microsoft.com/office/officeart/2016/7/layout/RepeatingBendingProcessNew"/>
    <dgm:cxn modelId="{067C08C9-48D8-4BD0-BC58-677B7ADAE6EE}" type="presOf" srcId="{38582529-25C7-455B-BF6F-411B5A2EDC45}" destId="{260B6058-E521-4048-BBFE-28BB78A4645B}" srcOrd="0" destOrd="0" presId="urn:microsoft.com/office/officeart/2016/7/layout/RepeatingBendingProcessNew"/>
    <dgm:cxn modelId="{E4C698CB-69B4-48E1-9A72-06C6B692DD1E}" type="presOf" srcId="{DC0DF114-F5E6-4008-BF99-224792A3037D}" destId="{10DEA5ED-FBDD-4259-9160-A22284349C4C}" srcOrd="1" destOrd="0" presId="urn:microsoft.com/office/officeart/2016/7/layout/RepeatingBendingProcessNew"/>
    <dgm:cxn modelId="{E9EAF8CF-391B-494E-8479-EC50796A25FD}" srcId="{B8365B71-DDC6-4690-8910-65295CAE0149}" destId="{7EF5286C-1092-4B60-87E4-19D58F94C977}" srcOrd="2" destOrd="0" parTransId="{A00DBF80-7B82-4343-9DEB-88B13D6A071A}" sibTransId="{7C7DE1BF-BE4C-4D9D-B9C5-18BCC9493E70}"/>
    <dgm:cxn modelId="{DFC712D1-8B94-4439-8BDF-BEA0065B189F}" type="presOf" srcId="{5CAE6301-B7DF-4801-ACB8-3F0AC8D06328}" destId="{44DFA70F-DBB3-4312-9636-A48873988DCC}" srcOrd="0" destOrd="0" presId="urn:microsoft.com/office/officeart/2016/7/layout/RepeatingBendingProcessNew"/>
    <dgm:cxn modelId="{B6D1C7DF-B6E4-4D2B-B48C-586C7C0B43E3}" type="presOf" srcId="{B4384008-57C1-41DB-96A4-067721FE28AC}" destId="{46C83109-F95D-4B3A-A36C-7D8D099CCB16}" srcOrd="1" destOrd="0" presId="urn:microsoft.com/office/officeart/2016/7/layout/RepeatingBendingProcessNew"/>
    <dgm:cxn modelId="{2CC78DEC-2E02-464D-A431-720CB4FF7AA9}" srcId="{B8365B71-DDC6-4690-8910-65295CAE0149}" destId="{DF3DCEB5-AE71-42A6-9977-F7A24B47D892}" srcOrd="7" destOrd="0" parTransId="{E8CD3A70-B763-4BBD-B902-C97833F487DF}" sibTransId="{3D4AA064-4CA9-4D7B-ABA1-1327CC2EDC47}"/>
    <dgm:cxn modelId="{4FA14EED-C341-487F-951E-99B69A8022D2}" type="presOf" srcId="{B4384008-57C1-41DB-96A4-067721FE28AC}" destId="{B949BE81-37FA-4112-BCE9-AC0B6F7BE563}" srcOrd="0" destOrd="0" presId="urn:microsoft.com/office/officeart/2016/7/layout/RepeatingBendingProcessNew"/>
    <dgm:cxn modelId="{C66D34F0-CA05-453D-ABF7-4E454AACF539}" srcId="{B8365B71-DDC6-4690-8910-65295CAE0149}" destId="{5B0385B2-22E4-4C08-B645-541C6A10E9AE}" srcOrd="0" destOrd="0" parTransId="{4A74BCA2-0CA8-40FE-90A6-C53E9290F143}" sibTransId="{1A33252F-9F6D-4B78-A231-AFEE3C806F45}"/>
    <dgm:cxn modelId="{C9930EF2-4AE4-4BE6-9EB2-A48F192011A5}" type="presOf" srcId="{05C66523-128B-41D4-BF0D-E967237C15D9}" destId="{07B862A6-1593-4074-9216-AB670027BD45}" srcOrd="0" destOrd="0" presId="urn:microsoft.com/office/officeart/2016/7/layout/RepeatingBendingProcessNew"/>
    <dgm:cxn modelId="{63E5F8F2-9683-4C34-AB65-E6FAE233A127}" type="presOf" srcId="{5B0385B2-22E4-4C08-B645-541C6A10E9AE}" destId="{5BC82D86-9A32-4B62-8E15-BB8551B96470}" srcOrd="0" destOrd="0" presId="urn:microsoft.com/office/officeart/2016/7/layout/RepeatingBendingProcessNew"/>
    <dgm:cxn modelId="{692A22F6-C9AC-4AFF-8F8E-004495B660C0}" type="presOf" srcId="{9B95E681-1DB8-4036-A9D5-8A843940F2B3}" destId="{5CE725A5-D178-4CCF-8AA4-C5C6BF0CE0DE}" srcOrd="0" destOrd="0" presId="urn:microsoft.com/office/officeart/2016/7/layout/RepeatingBendingProcessNew"/>
    <dgm:cxn modelId="{7D63CCF8-3C66-4142-B581-44DDBB303BF6}" type="presOf" srcId="{1A33252F-9F6D-4B78-A231-AFEE3C806F45}" destId="{353CD12F-2AF6-4AFE-8530-97E9BE891BA0}" srcOrd="0" destOrd="0" presId="urn:microsoft.com/office/officeart/2016/7/layout/RepeatingBendingProcessNew"/>
    <dgm:cxn modelId="{B1D25DFE-E41B-4485-8CC8-9CBE6751611E}" type="presOf" srcId="{D0225DCE-178B-4291-8B29-4D4341752DA5}" destId="{64795939-9A5C-481F-AC60-14A653DD63BD}" srcOrd="1" destOrd="0" presId="urn:microsoft.com/office/officeart/2016/7/layout/RepeatingBendingProcessNew"/>
    <dgm:cxn modelId="{771D1992-7103-45ED-A92A-172E61A12DA3}" type="presParOf" srcId="{A4C886CC-B080-473D-A714-C079947C1D9A}" destId="{5BC82D86-9A32-4B62-8E15-BB8551B96470}" srcOrd="0" destOrd="0" presId="urn:microsoft.com/office/officeart/2016/7/layout/RepeatingBendingProcessNew"/>
    <dgm:cxn modelId="{F49BC49F-3A15-4952-9892-00EBFED48132}" type="presParOf" srcId="{A4C886CC-B080-473D-A714-C079947C1D9A}" destId="{353CD12F-2AF6-4AFE-8530-97E9BE891BA0}" srcOrd="1" destOrd="0" presId="urn:microsoft.com/office/officeart/2016/7/layout/RepeatingBendingProcessNew"/>
    <dgm:cxn modelId="{A75DC241-A58D-4C08-A04B-988844059FF6}" type="presParOf" srcId="{353CD12F-2AF6-4AFE-8530-97E9BE891BA0}" destId="{896A56FB-7463-44E5-BA89-04291397DA2B}" srcOrd="0" destOrd="0" presId="urn:microsoft.com/office/officeart/2016/7/layout/RepeatingBendingProcessNew"/>
    <dgm:cxn modelId="{9DA44683-04F6-46C0-B322-C160D0DCF2C5}" type="presParOf" srcId="{A4C886CC-B080-473D-A714-C079947C1D9A}" destId="{07B862A6-1593-4074-9216-AB670027BD45}" srcOrd="2" destOrd="0" presId="urn:microsoft.com/office/officeart/2016/7/layout/RepeatingBendingProcessNew"/>
    <dgm:cxn modelId="{16B068FA-D2B6-4521-844B-9AB6CE9E2148}" type="presParOf" srcId="{A4C886CC-B080-473D-A714-C079947C1D9A}" destId="{A3741A80-445E-4FAF-8D16-ED62A840AF62}" srcOrd="3" destOrd="0" presId="urn:microsoft.com/office/officeart/2016/7/layout/RepeatingBendingProcessNew"/>
    <dgm:cxn modelId="{1E0E2174-55B3-468C-AA8C-731022DC0635}" type="presParOf" srcId="{A3741A80-445E-4FAF-8D16-ED62A840AF62}" destId="{D5BFC948-9A04-4E85-AC79-889F29B8CB83}" srcOrd="0" destOrd="0" presId="urn:microsoft.com/office/officeart/2016/7/layout/RepeatingBendingProcessNew"/>
    <dgm:cxn modelId="{1D69E1E4-1085-4A04-A082-F62C96FEFA91}" type="presParOf" srcId="{A4C886CC-B080-473D-A714-C079947C1D9A}" destId="{A658E61B-7F09-4A05-8176-AFB2CD092AD6}" srcOrd="4" destOrd="0" presId="urn:microsoft.com/office/officeart/2016/7/layout/RepeatingBendingProcessNew"/>
    <dgm:cxn modelId="{EBFB3FCC-081C-471B-BDD9-BBA75F8485BA}" type="presParOf" srcId="{A4C886CC-B080-473D-A714-C079947C1D9A}" destId="{30DC97BF-5D69-4CC5-B80C-449542E9BD89}" srcOrd="5" destOrd="0" presId="urn:microsoft.com/office/officeart/2016/7/layout/RepeatingBendingProcessNew"/>
    <dgm:cxn modelId="{38F79EEF-96C7-4B73-BC08-578048FC6716}" type="presParOf" srcId="{30DC97BF-5D69-4CC5-B80C-449542E9BD89}" destId="{67CB4F86-46F3-4C6A-96E0-F1717F994377}" srcOrd="0" destOrd="0" presId="urn:microsoft.com/office/officeart/2016/7/layout/RepeatingBendingProcessNew"/>
    <dgm:cxn modelId="{E669E7F8-5076-4920-97F0-53E14B2E8556}" type="presParOf" srcId="{A4C886CC-B080-473D-A714-C079947C1D9A}" destId="{5CE725A5-D178-4CCF-8AA4-C5C6BF0CE0DE}" srcOrd="6" destOrd="0" presId="urn:microsoft.com/office/officeart/2016/7/layout/RepeatingBendingProcessNew"/>
    <dgm:cxn modelId="{3245B54F-CA9F-4328-B012-D2DC733AB481}" type="presParOf" srcId="{A4C886CC-B080-473D-A714-C079947C1D9A}" destId="{44DFA70F-DBB3-4312-9636-A48873988DCC}" srcOrd="7" destOrd="0" presId="urn:microsoft.com/office/officeart/2016/7/layout/RepeatingBendingProcessNew"/>
    <dgm:cxn modelId="{ED345798-8F74-491F-9F27-814C16F58486}" type="presParOf" srcId="{44DFA70F-DBB3-4312-9636-A48873988DCC}" destId="{53F5C02E-33F3-4E2C-B7BB-7B0A9EB88B07}" srcOrd="0" destOrd="0" presId="urn:microsoft.com/office/officeart/2016/7/layout/RepeatingBendingProcessNew"/>
    <dgm:cxn modelId="{9C61F865-30E6-420D-85CD-8A97A7C867D4}" type="presParOf" srcId="{A4C886CC-B080-473D-A714-C079947C1D9A}" destId="{8BCAD52A-2172-4241-A3CD-03FE69194DC8}" srcOrd="8" destOrd="0" presId="urn:microsoft.com/office/officeart/2016/7/layout/RepeatingBendingProcessNew"/>
    <dgm:cxn modelId="{8361FF6B-3C18-4AF5-946B-426A804E2899}" type="presParOf" srcId="{A4C886CC-B080-473D-A714-C079947C1D9A}" destId="{A5202529-907F-49A1-B169-534E4E97D3FA}" srcOrd="9" destOrd="0" presId="urn:microsoft.com/office/officeart/2016/7/layout/RepeatingBendingProcessNew"/>
    <dgm:cxn modelId="{6A6AD0D9-6511-4554-96A6-2108EBE2B221}" type="presParOf" srcId="{A5202529-907F-49A1-B169-534E4E97D3FA}" destId="{10DEA5ED-FBDD-4259-9160-A22284349C4C}" srcOrd="0" destOrd="0" presId="urn:microsoft.com/office/officeart/2016/7/layout/RepeatingBendingProcessNew"/>
    <dgm:cxn modelId="{9DCC95B4-C56E-4321-BB92-D9123282FF30}" type="presParOf" srcId="{A4C886CC-B080-473D-A714-C079947C1D9A}" destId="{260B6058-E521-4048-BBFE-28BB78A4645B}" srcOrd="10" destOrd="0" presId="urn:microsoft.com/office/officeart/2016/7/layout/RepeatingBendingProcessNew"/>
    <dgm:cxn modelId="{D189ED16-B4A7-43B5-B3C8-34C2210A7A7D}" type="presParOf" srcId="{A4C886CC-B080-473D-A714-C079947C1D9A}" destId="{119B111E-8EE8-4D9B-94FA-C1C0FB78EAAB}" srcOrd="11" destOrd="0" presId="urn:microsoft.com/office/officeart/2016/7/layout/RepeatingBendingProcessNew"/>
    <dgm:cxn modelId="{86119735-E1A2-4DDE-8DBB-611F74C6FFCF}" type="presParOf" srcId="{119B111E-8EE8-4D9B-94FA-C1C0FB78EAAB}" destId="{64795939-9A5C-481F-AC60-14A653DD63BD}" srcOrd="0" destOrd="0" presId="urn:microsoft.com/office/officeart/2016/7/layout/RepeatingBendingProcessNew"/>
    <dgm:cxn modelId="{26AE3CFD-266F-4AC3-8ACD-46BA435778A2}" type="presParOf" srcId="{A4C886CC-B080-473D-A714-C079947C1D9A}" destId="{91FEA0D3-073F-4F1F-9979-ACDD9DE06C87}" srcOrd="12" destOrd="0" presId="urn:microsoft.com/office/officeart/2016/7/layout/RepeatingBendingProcessNew"/>
    <dgm:cxn modelId="{C018B765-3C32-474C-860F-2E92DA11F80F}" type="presParOf" srcId="{A4C886CC-B080-473D-A714-C079947C1D9A}" destId="{B949BE81-37FA-4112-BCE9-AC0B6F7BE563}" srcOrd="13" destOrd="0" presId="urn:microsoft.com/office/officeart/2016/7/layout/RepeatingBendingProcessNew"/>
    <dgm:cxn modelId="{4E884A39-3185-4CEF-83B1-C48E24EE9741}" type="presParOf" srcId="{B949BE81-37FA-4112-BCE9-AC0B6F7BE563}" destId="{46C83109-F95D-4B3A-A36C-7D8D099CCB16}" srcOrd="0" destOrd="0" presId="urn:microsoft.com/office/officeart/2016/7/layout/RepeatingBendingProcessNew"/>
    <dgm:cxn modelId="{93B3CAC8-766D-4F89-8E64-E8C98262AAC3}" type="presParOf" srcId="{A4C886CC-B080-473D-A714-C079947C1D9A}" destId="{6B0634C4-778D-4904-AE5A-D292E6A44CF7}"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92BA5-CE8F-4B2D-9531-ADDB126029DE}">
      <dsp:nvSpPr>
        <dsp:cNvPr id="0" name=""/>
        <dsp:cNvSpPr/>
      </dsp:nvSpPr>
      <dsp:spPr>
        <a:xfrm>
          <a:off x="491" y="805798"/>
          <a:ext cx="1992187" cy="2390625"/>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784" tIns="0" rIns="196784" bIns="330200" numCol="1" spcCol="1270" anchor="t" anchorCtr="0">
          <a:noAutofit/>
        </a:bodyPr>
        <a:lstStyle/>
        <a:p>
          <a:pPr marL="0" lvl="0" indent="0" algn="l" defTabSz="889000">
            <a:lnSpc>
              <a:spcPct val="90000"/>
            </a:lnSpc>
            <a:spcBef>
              <a:spcPct val="0"/>
            </a:spcBef>
            <a:spcAft>
              <a:spcPct val="35000"/>
            </a:spcAft>
            <a:buNone/>
          </a:pPr>
          <a:r>
            <a:rPr lang="en-US" sz="2000" kern="1200" dirty="0"/>
            <a:t>Choose a cloud-based bi-directional sync </a:t>
          </a:r>
        </a:p>
      </dsp:txBody>
      <dsp:txXfrm>
        <a:off x="491" y="1762048"/>
        <a:ext cx="1992187" cy="1434375"/>
      </dsp:txXfrm>
    </dsp:sp>
    <dsp:sp modelId="{546F75CD-F206-4558-9B95-780D43E0EA4B}">
      <dsp:nvSpPr>
        <dsp:cNvPr id="0" name=""/>
        <dsp:cNvSpPr/>
      </dsp:nvSpPr>
      <dsp:spPr>
        <a:xfrm>
          <a:off x="491" y="805798"/>
          <a:ext cx="1992187" cy="95625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6784" tIns="165100" rIns="196784" bIns="165100" numCol="1" spcCol="1270" anchor="ctr" anchorCtr="0">
          <a:noAutofit/>
        </a:bodyPr>
        <a:lstStyle/>
        <a:p>
          <a:pPr marL="0" lvl="0" indent="0" algn="l" defTabSz="2222500">
            <a:lnSpc>
              <a:spcPct val="90000"/>
            </a:lnSpc>
            <a:spcBef>
              <a:spcPct val="0"/>
            </a:spcBef>
            <a:spcAft>
              <a:spcPct val="35000"/>
            </a:spcAft>
            <a:buNone/>
          </a:pPr>
          <a:r>
            <a:rPr lang="en-US" sz="5000" kern="1200"/>
            <a:t>01</a:t>
          </a:r>
        </a:p>
      </dsp:txBody>
      <dsp:txXfrm>
        <a:off x="491" y="805798"/>
        <a:ext cx="1992187" cy="956250"/>
      </dsp:txXfrm>
    </dsp:sp>
    <dsp:sp modelId="{1C27C9C5-44B3-434B-9899-2E582179533C}">
      <dsp:nvSpPr>
        <dsp:cNvPr id="0" name=""/>
        <dsp:cNvSpPr/>
      </dsp:nvSpPr>
      <dsp:spPr>
        <a:xfrm>
          <a:off x="2152054" y="805798"/>
          <a:ext cx="1992187" cy="2390625"/>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784" tIns="0" rIns="196784" bIns="330200" numCol="1" spcCol="1270" anchor="t" anchorCtr="0">
          <a:noAutofit/>
        </a:bodyPr>
        <a:lstStyle/>
        <a:p>
          <a:pPr marL="0" lvl="0" indent="0" algn="l" defTabSz="889000">
            <a:lnSpc>
              <a:spcPct val="90000"/>
            </a:lnSpc>
            <a:spcBef>
              <a:spcPct val="0"/>
            </a:spcBef>
            <a:spcAft>
              <a:spcPct val="35000"/>
            </a:spcAft>
            <a:buNone/>
          </a:pPr>
          <a:r>
            <a:rPr lang="en-US" sz="2000" kern="1200" dirty="0"/>
            <a:t>Set a default calendar when syncing multiple accounts</a:t>
          </a:r>
        </a:p>
      </dsp:txBody>
      <dsp:txXfrm>
        <a:off x="2152054" y="1762048"/>
        <a:ext cx="1992187" cy="1434375"/>
      </dsp:txXfrm>
    </dsp:sp>
    <dsp:sp modelId="{EDF235B2-BA9C-4C40-9801-9C89AFE94D9F}">
      <dsp:nvSpPr>
        <dsp:cNvPr id="0" name=""/>
        <dsp:cNvSpPr/>
      </dsp:nvSpPr>
      <dsp:spPr>
        <a:xfrm>
          <a:off x="2152054" y="805798"/>
          <a:ext cx="1992187" cy="95625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6784" tIns="165100" rIns="196784" bIns="165100" numCol="1" spcCol="1270" anchor="ctr" anchorCtr="0">
          <a:noAutofit/>
        </a:bodyPr>
        <a:lstStyle/>
        <a:p>
          <a:pPr marL="0" lvl="0" indent="0" algn="l" defTabSz="2222500">
            <a:lnSpc>
              <a:spcPct val="90000"/>
            </a:lnSpc>
            <a:spcBef>
              <a:spcPct val="0"/>
            </a:spcBef>
            <a:spcAft>
              <a:spcPct val="35000"/>
            </a:spcAft>
            <a:buNone/>
          </a:pPr>
          <a:r>
            <a:rPr lang="en-US" sz="5000" kern="1200"/>
            <a:t>02</a:t>
          </a:r>
        </a:p>
      </dsp:txBody>
      <dsp:txXfrm>
        <a:off x="2152054" y="805798"/>
        <a:ext cx="1992187" cy="956250"/>
      </dsp:txXfrm>
    </dsp:sp>
    <dsp:sp modelId="{FE63E683-55DE-4F91-A38E-E28DB5A5CABE}">
      <dsp:nvSpPr>
        <dsp:cNvPr id="0" name=""/>
        <dsp:cNvSpPr/>
      </dsp:nvSpPr>
      <dsp:spPr>
        <a:xfrm>
          <a:off x="4303617" y="805798"/>
          <a:ext cx="1992187" cy="2390625"/>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784" tIns="0" rIns="196784" bIns="330200" numCol="1" spcCol="1270" anchor="t" anchorCtr="0">
          <a:noAutofit/>
        </a:bodyPr>
        <a:lstStyle/>
        <a:p>
          <a:pPr marL="0" lvl="0" indent="0" algn="l" defTabSz="889000">
            <a:lnSpc>
              <a:spcPct val="90000"/>
            </a:lnSpc>
            <a:spcBef>
              <a:spcPct val="0"/>
            </a:spcBef>
            <a:spcAft>
              <a:spcPct val="35000"/>
            </a:spcAft>
            <a:buNone/>
          </a:pPr>
          <a:r>
            <a:rPr lang="en-US" sz="2000" kern="1200" dirty="0"/>
            <a:t>Be aware of the Event owner when creating entries</a:t>
          </a:r>
        </a:p>
      </dsp:txBody>
      <dsp:txXfrm>
        <a:off x="4303617" y="1762048"/>
        <a:ext cx="1992187" cy="1434375"/>
      </dsp:txXfrm>
    </dsp:sp>
    <dsp:sp modelId="{A430DA3E-853E-4610-BA8C-789F8DA9FDD3}">
      <dsp:nvSpPr>
        <dsp:cNvPr id="0" name=""/>
        <dsp:cNvSpPr/>
      </dsp:nvSpPr>
      <dsp:spPr>
        <a:xfrm>
          <a:off x="4303617" y="805798"/>
          <a:ext cx="1992187" cy="95625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6784" tIns="165100" rIns="196784" bIns="165100" numCol="1" spcCol="1270" anchor="ctr" anchorCtr="0">
          <a:noAutofit/>
        </a:bodyPr>
        <a:lstStyle/>
        <a:p>
          <a:pPr marL="0" lvl="0" indent="0" algn="l" defTabSz="2222500">
            <a:lnSpc>
              <a:spcPct val="90000"/>
            </a:lnSpc>
            <a:spcBef>
              <a:spcPct val="0"/>
            </a:spcBef>
            <a:spcAft>
              <a:spcPct val="35000"/>
            </a:spcAft>
            <a:buNone/>
          </a:pPr>
          <a:r>
            <a:rPr lang="en-US" sz="5000" kern="1200"/>
            <a:t>03</a:t>
          </a:r>
        </a:p>
      </dsp:txBody>
      <dsp:txXfrm>
        <a:off x="4303617" y="805798"/>
        <a:ext cx="1992187" cy="956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CD12F-2AF6-4AFE-8530-97E9BE891BA0}">
      <dsp:nvSpPr>
        <dsp:cNvPr id="0" name=""/>
        <dsp:cNvSpPr/>
      </dsp:nvSpPr>
      <dsp:spPr>
        <a:xfrm>
          <a:off x="1853640" y="485599"/>
          <a:ext cx="376691" cy="91440"/>
        </a:xfrm>
        <a:custGeom>
          <a:avLst/>
          <a:gdLst/>
          <a:ahLst/>
          <a:cxnLst/>
          <a:rect l="0" t="0" r="0" b="0"/>
          <a:pathLst>
            <a:path>
              <a:moveTo>
                <a:pt x="0" y="45720"/>
              </a:moveTo>
              <a:lnTo>
                <a:pt x="37669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31803" y="529282"/>
        <a:ext cx="20364" cy="4072"/>
      </dsp:txXfrm>
    </dsp:sp>
    <dsp:sp modelId="{5BC82D86-9A32-4B62-8E15-BB8551B96470}">
      <dsp:nvSpPr>
        <dsp:cNvPr id="0" name=""/>
        <dsp:cNvSpPr/>
      </dsp:nvSpPr>
      <dsp:spPr>
        <a:xfrm>
          <a:off x="84606" y="69"/>
          <a:ext cx="1770833" cy="1062500"/>
        </a:xfrm>
        <a:prstGeom prst="rect">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772" tIns="91083" rIns="86772" bIns="91083" numCol="1" spcCol="1270" anchor="ctr" anchorCtr="0">
          <a:noAutofit/>
        </a:bodyPr>
        <a:lstStyle/>
        <a:p>
          <a:pPr marL="0" lvl="0" indent="0" algn="ctr" defTabSz="755650">
            <a:lnSpc>
              <a:spcPct val="90000"/>
            </a:lnSpc>
            <a:spcBef>
              <a:spcPct val="0"/>
            </a:spcBef>
            <a:spcAft>
              <a:spcPct val="35000"/>
            </a:spcAft>
            <a:buNone/>
          </a:pPr>
          <a:r>
            <a:rPr lang="en-US" sz="1700" kern="1200"/>
            <a:t>Open the Google Drive app Google Drive.</a:t>
          </a:r>
        </a:p>
      </dsp:txBody>
      <dsp:txXfrm>
        <a:off x="84606" y="69"/>
        <a:ext cx="1770833" cy="1062500"/>
      </dsp:txXfrm>
    </dsp:sp>
    <dsp:sp modelId="{A3741A80-445E-4FAF-8D16-ED62A840AF62}">
      <dsp:nvSpPr>
        <dsp:cNvPr id="0" name=""/>
        <dsp:cNvSpPr/>
      </dsp:nvSpPr>
      <dsp:spPr>
        <a:xfrm>
          <a:off x="4031765" y="485599"/>
          <a:ext cx="376691" cy="91440"/>
        </a:xfrm>
        <a:custGeom>
          <a:avLst/>
          <a:gdLst/>
          <a:ahLst/>
          <a:cxnLst/>
          <a:rect l="0" t="0" r="0" b="0"/>
          <a:pathLst>
            <a:path>
              <a:moveTo>
                <a:pt x="0" y="45720"/>
              </a:moveTo>
              <a:lnTo>
                <a:pt x="37669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9928" y="529282"/>
        <a:ext cx="20364" cy="4072"/>
      </dsp:txXfrm>
    </dsp:sp>
    <dsp:sp modelId="{07B862A6-1593-4074-9216-AB670027BD45}">
      <dsp:nvSpPr>
        <dsp:cNvPr id="0" name=""/>
        <dsp:cNvSpPr/>
      </dsp:nvSpPr>
      <dsp:spPr>
        <a:xfrm>
          <a:off x="2262731" y="69"/>
          <a:ext cx="1770833" cy="1062500"/>
        </a:xfrm>
        <a:prstGeom prst="rect">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772" tIns="91083" rIns="86772" bIns="91083" numCol="1" spcCol="1270" anchor="ctr" anchorCtr="0">
          <a:noAutofit/>
        </a:bodyPr>
        <a:lstStyle/>
        <a:p>
          <a:pPr marL="0" lvl="0" indent="0" algn="ctr" defTabSz="755650">
            <a:lnSpc>
              <a:spcPct val="90000"/>
            </a:lnSpc>
            <a:spcBef>
              <a:spcPct val="0"/>
            </a:spcBef>
            <a:spcAft>
              <a:spcPct val="35000"/>
            </a:spcAft>
            <a:buNone/>
          </a:pPr>
          <a:r>
            <a:rPr lang="en-US" sz="1700" kern="1200" dirty="0"/>
            <a:t>In the bottom right, tap Add</a:t>
          </a:r>
        </a:p>
      </dsp:txBody>
      <dsp:txXfrm>
        <a:off x="2262731" y="69"/>
        <a:ext cx="1770833" cy="1062500"/>
      </dsp:txXfrm>
    </dsp:sp>
    <dsp:sp modelId="{30DC97BF-5D69-4CC5-B80C-449542E9BD89}">
      <dsp:nvSpPr>
        <dsp:cNvPr id="0" name=""/>
        <dsp:cNvSpPr/>
      </dsp:nvSpPr>
      <dsp:spPr>
        <a:xfrm>
          <a:off x="970023" y="1060769"/>
          <a:ext cx="4356250" cy="376691"/>
        </a:xfrm>
        <a:custGeom>
          <a:avLst/>
          <a:gdLst/>
          <a:ahLst/>
          <a:cxnLst/>
          <a:rect l="0" t="0" r="0" b="0"/>
          <a:pathLst>
            <a:path>
              <a:moveTo>
                <a:pt x="4356250" y="0"/>
              </a:moveTo>
              <a:lnTo>
                <a:pt x="4356250" y="205445"/>
              </a:lnTo>
              <a:lnTo>
                <a:pt x="0" y="205445"/>
              </a:lnTo>
              <a:lnTo>
                <a:pt x="0" y="37669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8767" y="1247078"/>
        <a:ext cx="218762" cy="4072"/>
      </dsp:txXfrm>
    </dsp:sp>
    <dsp:sp modelId="{A658E61B-7F09-4A05-8176-AFB2CD092AD6}">
      <dsp:nvSpPr>
        <dsp:cNvPr id="0" name=""/>
        <dsp:cNvSpPr/>
      </dsp:nvSpPr>
      <dsp:spPr>
        <a:xfrm>
          <a:off x="4440856" y="69"/>
          <a:ext cx="1770833" cy="1062500"/>
        </a:xfrm>
        <a:prstGeom prst="rect">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772" tIns="91083" rIns="86772" bIns="91083" numCol="1" spcCol="1270" anchor="ctr" anchorCtr="0">
          <a:noAutofit/>
        </a:bodyPr>
        <a:lstStyle/>
        <a:p>
          <a:pPr marL="0" lvl="0" indent="0" algn="ctr" defTabSz="755650">
            <a:lnSpc>
              <a:spcPct val="90000"/>
            </a:lnSpc>
            <a:spcBef>
              <a:spcPct val="0"/>
            </a:spcBef>
            <a:spcAft>
              <a:spcPct val="35000"/>
            </a:spcAft>
            <a:buNone/>
          </a:pPr>
          <a:r>
            <a:rPr lang="en-US" sz="1700" kern="1200"/>
            <a:t>Tap Scan .</a:t>
          </a:r>
        </a:p>
      </dsp:txBody>
      <dsp:txXfrm>
        <a:off x="4440856" y="69"/>
        <a:ext cx="1770833" cy="1062500"/>
      </dsp:txXfrm>
    </dsp:sp>
    <dsp:sp modelId="{44DFA70F-DBB3-4312-9636-A48873988DCC}">
      <dsp:nvSpPr>
        <dsp:cNvPr id="0" name=""/>
        <dsp:cNvSpPr/>
      </dsp:nvSpPr>
      <dsp:spPr>
        <a:xfrm>
          <a:off x="1853640" y="1955391"/>
          <a:ext cx="376691" cy="91440"/>
        </a:xfrm>
        <a:custGeom>
          <a:avLst/>
          <a:gdLst/>
          <a:ahLst/>
          <a:cxnLst/>
          <a:rect l="0" t="0" r="0" b="0"/>
          <a:pathLst>
            <a:path>
              <a:moveTo>
                <a:pt x="0" y="45720"/>
              </a:moveTo>
              <a:lnTo>
                <a:pt x="37669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31803" y="1999074"/>
        <a:ext cx="20364" cy="4072"/>
      </dsp:txXfrm>
    </dsp:sp>
    <dsp:sp modelId="{5CE725A5-D178-4CCF-8AA4-C5C6BF0CE0DE}">
      <dsp:nvSpPr>
        <dsp:cNvPr id="0" name=""/>
        <dsp:cNvSpPr/>
      </dsp:nvSpPr>
      <dsp:spPr>
        <a:xfrm>
          <a:off x="84606" y="1469860"/>
          <a:ext cx="1770833" cy="1062500"/>
        </a:xfrm>
        <a:prstGeom prst="rect">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772" tIns="91083" rIns="86772" bIns="91083" numCol="1" spcCol="1270" anchor="ctr" anchorCtr="0">
          <a:noAutofit/>
        </a:bodyPr>
        <a:lstStyle/>
        <a:p>
          <a:pPr marL="0" lvl="0" indent="0" algn="ctr" defTabSz="755650">
            <a:lnSpc>
              <a:spcPct val="90000"/>
            </a:lnSpc>
            <a:spcBef>
              <a:spcPct val="0"/>
            </a:spcBef>
            <a:spcAft>
              <a:spcPct val="35000"/>
            </a:spcAft>
            <a:buNone/>
          </a:pPr>
          <a:r>
            <a:rPr lang="en-US" sz="1700" kern="1200"/>
            <a:t>Take a photo of the document you'd like to scan.</a:t>
          </a:r>
        </a:p>
      </dsp:txBody>
      <dsp:txXfrm>
        <a:off x="84606" y="1469860"/>
        <a:ext cx="1770833" cy="1062500"/>
      </dsp:txXfrm>
    </dsp:sp>
    <dsp:sp modelId="{A5202529-907F-49A1-B169-534E4E97D3FA}">
      <dsp:nvSpPr>
        <dsp:cNvPr id="0" name=""/>
        <dsp:cNvSpPr/>
      </dsp:nvSpPr>
      <dsp:spPr>
        <a:xfrm>
          <a:off x="4031765" y="1955391"/>
          <a:ext cx="376691" cy="91440"/>
        </a:xfrm>
        <a:custGeom>
          <a:avLst/>
          <a:gdLst/>
          <a:ahLst/>
          <a:cxnLst/>
          <a:rect l="0" t="0" r="0" b="0"/>
          <a:pathLst>
            <a:path>
              <a:moveTo>
                <a:pt x="0" y="45720"/>
              </a:moveTo>
              <a:lnTo>
                <a:pt x="37669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9928" y="1999074"/>
        <a:ext cx="20364" cy="4072"/>
      </dsp:txXfrm>
    </dsp:sp>
    <dsp:sp modelId="{8BCAD52A-2172-4241-A3CD-03FE69194DC8}">
      <dsp:nvSpPr>
        <dsp:cNvPr id="0" name=""/>
        <dsp:cNvSpPr/>
      </dsp:nvSpPr>
      <dsp:spPr>
        <a:xfrm>
          <a:off x="2262731" y="1469860"/>
          <a:ext cx="1770833" cy="1062500"/>
        </a:xfrm>
        <a:prstGeom prst="rect">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772" tIns="91083" rIns="86772" bIns="91083" numCol="1" spcCol="1270" anchor="ctr" anchorCtr="0">
          <a:noAutofit/>
        </a:bodyPr>
        <a:lstStyle/>
        <a:p>
          <a:pPr marL="0" lvl="0" indent="0" algn="ctr" defTabSz="755650">
            <a:lnSpc>
              <a:spcPct val="90000"/>
            </a:lnSpc>
            <a:spcBef>
              <a:spcPct val="0"/>
            </a:spcBef>
            <a:spcAft>
              <a:spcPct val="35000"/>
            </a:spcAft>
            <a:buNone/>
          </a:pPr>
          <a:r>
            <a:rPr lang="en-US" sz="1700" kern="1200" dirty="0"/>
            <a:t>Adjust scan area: Tap Crop </a:t>
          </a:r>
        </a:p>
      </dsp:txBody>
      <dsp:txXfrm>
        <a:off x="2262731" y="1469860"/>
        <a:ext cx="1770833" cy="1062500"/>
      </dsp:txXfrm>
    </dsp:sp>
    <dsp:sp modelId="{119B111E-8EE8-4D9B-94FA-C1C0FB78EAAB}">
      <dsp:nvSpPr>
        <dsp:cNvPr id="0" name=""/>
        <dsp:cNvSpPr/>
      </dsp:nvSpPr>
      <dsp:spPr>
        <a:xfrm>
          <a:off x="970023" y="2530561"/>
          <a:ext cx="4356250" cy="376691"/>
        </a:xfrm>
        <a:custGeom>
          <a:avLst/>
          <a:gdLst/>
          <a:ahLst/>
          <a:cxnLst/>
          <a:rect l="0" t="0" r="0" b="0"/>
          <a:pathLst>
            <a:path>
              <a:moveTo>
                <a:pt x="4356250" y="0"/>
              </a:moveTo>
              <a:lnTo>
                <a:pt x="4356250" y="205445"/>
              </a:lnTo>
              <a:lnTo>
                <a:pt x="0" y="205445"/>
              </a:lnTo>
              <a:lnTo>
                <a:pt x="0" y="37669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8767" y="2716870"/>
        <a:ext cx="218762" cy="4072"/>
      </dsp:txXfrm>
    </dsp:sp>
    <dsp:sp modelId="{260B6058-E521-4048-BBFE-28BB78A4645B}">
      <dsp:nvSpPr>
        <dsp:cNvPr id="0" name=""/>
        <dsp:cNvSpPr/>
      </dsp:nvSpPr>
      <dsp:spPr>
        <a:xfrm>
          <a:off x="4440856" y="1469860"/>
          <a:ext cx="1770833" cy="1062500"/>
        </a:xfrm>
        <a:prstGeom prst="rect">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772" tIns="91083" rIns="86772" bIns="91083" numCol="1" spcCol="1270" anchor="ctr" anchorCtr="0">
          <a:noAutofit/>
        </a:bodyPr>
        <a:lstStyle/>
        <a:p>
          <a:pPr marL="0" lvl="0" indent="0" algn="ctr" defTabSz="755650">
            <a:lnSpc>
              <a:spcPct val="90000"/>
            </a:lnSpc>
            <a:spcBef>
              <a:spcPct val="0"/>
            </a:spcBef>
            <a:spcAft>
              <a:spcPct val="35000"/>
            </a:spcAft>
            <a:buNone/>
          </a:pPr>
          <a:r>
            <a:rPr lang="en-US" sz="1700" kern="1200" dirty="0"/>
            <a:t>Take photo again: Tap Re-scan current page </a:t>
          </a:r>
        </a:p>
      </dsp:txBody>
      <dsp:txXfrm>
        <a:off x="4440856" y="1469860"/>
        <a:ext cx="1770833" cy="1062500"/>
      </dsp:txXfrm>
    </dsp:sp>
    <dsp:sp modelId="{B949BE81-37FA-4112-BCE9-AC0B6F7BE563}">
      <dsp:nvSpPr>
        <dsp:cNvPr id="0" name=""/>
        <dsp:cNvSpPr/>
      </dsp:nvSpPr>
      <dsp:spPr>
        <a:xfrm>
          <a:off x="1853640" y="3425182"/>
          <a:ext cx="376691" cy="91440"/>
        </a:xfrm>
        <a:custGeom>
          <a:avLst/>
          <a:gdLst/>
          <a:ahLst/>
          <a:cxnLst/>
          <a:rect l="0" t="0" r="0" b="0"/>
          <a:pathLst>
            <a:path>
              <a:moveTo>
                <a:pt x="0" y="45720"/>
              </a:moveTo>
              <a:lnTo>
                <a:pt x="37669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31803" y="3468866"/>
        <a:ext cx="20364" cy="4072"/>
      </dsp:txXfrm>
    </dsp:sp>
    <dsp:sp modelId="{91FEA0D3-073F-4F1F-9979-ACDD9DE06C87}">
      <dsp:nvSpPr>
        <dsp:cNvPr id="0" name=""/>
        <dsp:cNvSpPr/>
      </dsp:nvSpPr>
      <dsp:spPr>
        <a:xfrm>
          <a:off x="84606" y="2939652"/>
          <a:ext cx="1770833" cy="1062500"/>
        </a:xfrm>
        <a:prstGeom prst="rect">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772" tIns="91083" rIns="86772" bIns="91083" numCol="1" spcCol="1270" anchor="ctr" anchorCtr="0">
          <a:noAutofit/>
        </a:bodyPr>
        <a:lstStyle/>
        <a:p>
          <a:pPr marL="0" lvl="0" indent="0" algn="ctr" defTabSz="755650">
            <a:lnSpc>
              <a:spcPct val="90000"/>
            </a:lnSpc>
            <a:spcBef>
              <a:spcPct val="0"/>
            </a:spcBef>
            <a:spcAft>
              <a:spcPct val="35000"/>
            </a:spcAft>
            <a:buNone/>
          </a:pPr>
          <a:r>
            <a:rPr lang="en-US" sz="1700" kern="1200" dirty="0"/>
            <a:t>Scan another page: Tap Add</a:t>
          </a:r>
        </a:p>
      </dsp:txBody>
      <dsp:txXfrm>
        <a:off x="84606" y="2939652"/>
        <a:ext cx="1770833" cy="1062500"/>
      </dsp:txXfrm>
    </dsp:sp>
    <dsp:sp modelId="{6B0634C4-778D-4904-AE5A-D292E6A44CF7}">
      <dsp:nvSpPr>
        <dsp:cNvPr id="0" name=""/>
        <dsp:cNvSpPr/>
      </dsp:nvSpPr>
      <dsp:spPr>
        <a:xfrm>
          <a:off x="2262731" y="2939652"/>
          <a:ext cx="1770833" cy="1062500"/>
        </a:xfrm>
        <a:prstGeom prst="rect">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772" tIns="91083" rIns="86772" bIns="91083" numCol="1" spcCol="1270" anchor="ctr" anchorCtr="0">
          <a:noAutofit/>
        </a:bodyPr>
        <a:lstStyle/>
        <a:p>
          <a:pPr marL="0" lvl="0" indent="0" algn="ctr" defTabSz="755650">
            <a:lnSpc>
              <a:spcPct val="90000"/>
            </a:lnSpc>
            <a:spcBef>
              <a:spcPct val="0"/>
            </a:spcBef>
            <a:spcAft>
              <a:spcPct val="35000"/>
            </a:spcAft>
            <a:buNone/>
          </a:pPr>
          <a:r>
            <a:rPr lang="en-US" sz="1700" b="0" i="0" kern="1200"/>
            <a:t>To save the finished document, tap Done</a:t>
          </a:r>
          <a:endParaRPr lang="en-US" sz="1700" kern="1200" dirty="0"/>
        </a:p>
      </dsp:txBody>
      <dsp:txXfrm>
        <a:off x="2262731" y="2939652"/>
        <a:ext cx="1770833" cy="10625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0D289-CFA0-4B81-9CB4-074F750FDF22}"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0AA5E-437E-4F93-98FD-E245D30B3A0C}" type="slidenum">
              <a:rPr lang="en-US" smtClean="0"/>
              <a:t>‹#›</a:t>
            </a:fld>
            <a:endParaRPr lang="en-US"/>
          </a:p>
        </p:txBody>
      </p:sp>
    </p:spTree>
    <p:extLst>
      <p:ext uri="{BB962C8B-B14F-4D97-AF65-F5344CB8AC3E}">
        <p14:creationId xmlns:p14="http://schemas.microsoft.com/office/powerpoint/2010/main" val="1043344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0AA5E-437E-4F93-98FD-E245D30B3A0C}" type="slidenum">
              <a:rPr lang="en-US" smtClean="0"/>
              <a:t>1</a:t>
            </a:fld>
            <a:endParaRPr lang="en-US"/>
          </a:p>
        </p:txBody>
      </p:sp>
    </p:spTree>
    <p:extLst>
      <p:ext uri="{BB962C8B-B14F-4D97-AF65-F5344CB8AC3E}">
        <p14:creationId xmlns:p14="http://schemas.microsoft.com/office/powerpoint/2010/main" val="194541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Bill Time</a:t>
            </a:r>
          </a:p>
          <a:p>
            <a:r>
              <a:rPr lang="en-US" dirty="0"/>
              <a:t>Google G Suite is the tool that Mallor Grodner uses to help us work efficiently from any location on any device.  But our cloud based practice management software called Clio is the glue that holds it all together.  </a:t>
            </a:r>
          </a:p>
          <a:p>
            <a:r>
              <a:rPr lang="en-US" dirty="0"/>
              <a:t>With Clio, we can manage every detail of every case from a single dashboard. It links every contact, event, task, communication, and time entry to the appropriate matter—and add notes at any time. Organize all text, audio, and visual files for each case with unlimited document storage.</a:t>
            </a:r>
          </a:p>
          <a:p>
            <a:r>
              <a:rPr lang="en-US" dirty="0"/>
              <a:t>Clio offers integrations with over 72 cloud services providers such as Google, Microsoft, Vonage, </a:t>
            </a:r>
            <a:r>
              <a:rPr lang="en-US" dirty="0" err="1"/>
              <a:t>Logikcull</a:t>
            </a:r>
            <a:r>
              <a:rPr lang="en-US" dirty="0"/>
              <a:t>, </a:t>
            </a:r>
            <a:r>
              <a:rPr lang="en-US" dirty="0" err="1"/>
              <a:t>FastCase</a:t>
            </a:r>
            <a:r>
              <a:rPr lang="en-US" dirty="0"/>
              <a:t> and many more.  Clio also has an open API that works with Zapier to bring even more functionality in an “If this, than that” format. </a:t>
            </a:r>
          </a:p>
          <a:p>
            <a:r>
              <a:rPr lang="en-US" dirty="0"/>
              <a:t>Clio’s timekeeper lets us track time spent on a case, no matter what the task. We can start a timer from any screen and capture work in real-time, ensuring it’s logged accurately for easy billing.  We can quickly resume timer at a later time for a specific case or task If paused.</a:t>
            </a:r>
          </a:p>
          <a:p>
            <a:r>
              <a:rPr lang="en-US" dirty="0"/>
              <a:t>With Clio’s mobile app for iOS and Android, we can capture time from anywhere. Start a timer from any screen and apply it to any new or existing matter. For Android users, Clio offers a dedicated Timekeeper widget, so you can quickly start a timer from your device’s home screen.</a:t>
            </a:r>
          </a:p>
          <a:p>
            <a:r>
              <a:rPr lang="en-US" dirty="0"/>
              <a:t>Many other apps exist to help you keep time on mobile.  Another favorite is called Toggl time tracking.  Toggl’s time tracker is built for speed and ease of use. Time logging with Toggl is very simple and available as a mobile app.  According to their website, “Toggl drives a stake in the heart of timesheets.”  </a:t>
            </a:r>
          </a:p>
          <a:p>
            <a:r>
              <a:rPr lang="en-US" dirty="0"/>
              <a:t>Toggl is not a full featured replacement for practice management software but can be used to help capture time away from the office.  Toggl has an export feature that can then be imported into your existing time and billing software.</a:t>
            </a:r>
          </a:p>
          <a:p>
            <a:endParaRPr lang="en-US" dirty="0"/>
          </a:p>
        </p:txBody>
      </p:sp>
      <p:sp>
        <p:nvSpPr>
          <p:cNvPr id="4" name="Slide Number Placeholder 3"/>
          <p:cNvSpPr>
            <a:spLocks noGrp="1"/>
          </p:cNvSpPr>
          <p:nvPr>
            <p:ph type="sldNum" sz="quarter" idx="10"/>
          </p:nvPr>
        </p:nvSpPr>
        <p:spPr/>
        <p:txBody>
          <a:bodyPr/>
          <a:lstStyle/>
          <a:p>
            <a:fld id="{4C40AA5E-437E-4F93-98FD-E245D30B3A0C}" type="slidenum">
              <a:rPr lang="en-US" smtClean="0"/>
              <a:t>13</a:t>
            </a:fld>
            <a:endParaRPr lang="en-US"/>
          </a:p>
        </p:txBody>
      </p:sp>
    </p:spTree>
    <p:extLst>
      <p:ext uri="{BB962C8B-B14F-4D97-AF65-F5344CB8AC3E}">
        <p14:creationId xmlns:p14="http://schemas.microsoft.com/office/powerpoint/2010/main" val="2628136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0AA5E-437E-4F93-98FD-E245D30B3A0C}" type="slidenum">
              <a:rPr lang="en-US" smtClean="0"/>
              <a:t>15</a:t>
            </a:fld>
            <a:endParaRPr lang="en-US"/>
          </a:p>
        </p:txBody>
      </p:sp>
    </p:spTree>
    <p:extLst>
      <p:ext uri="{BB962C8B-B14F-4D97-AF65-F5344CB8AC3E}">
        <p14:creationId xmlns:p14="http://schemas.microsoft.com/office/powerpoint/2010/main" val="12930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0AA5E-437E-4F93-98FD-E245D30B3A0C}" type="slidenum">
              <a:rPr lang="en-US" smtClean="0"/>
              <a:t>2</a:t>
            </a:fld>
            <a:endParaRPr lang="en-US"/>
          </a:p>
        </p:txBody>
      </p:sp>
    </p:spTree>
    <p:extLst>
      <p:ext uri="{BB962C8B-B14F-4D97-AF65-F5344CB8AC3E}">
        <p14:creationId xmlns:p14="http://schemas.microsoft.com/office/powerpoint/2010/main" val="219031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0AA5E-437E-4F93-98FD-E245D30B3A0C}" type="slidenum">
              <a:rPr lang="en-US" smtClean="0"/>
              <a:t>3</a:t>
            </a:fld>
            <a:endParaRPr lang="en-US"/>
          </a:p>
        </p:txBody>
      </p:sp>
    </p:spTree>
    <p:extLst>
      <p:ext uri="{BB962C8B-B14F-4D97-AF65-F5344CB8AC3E}">
        <p14:creationId xmlns:p14="http://schemas.microsoft.com/office/powerpoint/2010/main" val="412246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0AA5E-437E-4F93-98FD-E245D30B3A0C}" type="slidenum">
              <a:rPr lang="en-US" smtClean="0"/>
              <a:t>4</a:t>
            </a:fld>
            <a:endParaRPr lang="en-US"/>
          </a:p>
        </p:txBody>
      </p:sp>
    </p:spTree>
    <p:extLst>
      <p:ext uri="{BB962C8B-B14F-4D97-AF65-F5344CB8AC3E}">
        <p14:creationId xmlns:p14="http://schemas.microsoft.com/office/powerpoint/2010/main" val="1392928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0"/>
              </a:spcAft>
              <a:buFont typeface="+mj-lt"/>
              <a:buAutoNum type="arabicPeriod"/>
            </a:pPr>
            <a:r>
              <a:rPr lang="en-US" sz="18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Mobile email.</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685800" marR="0" indent="228600">
              <a:lnSpc>
                <a:spcPct val="200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Arguably, having email on our phones is what lead to the rise of the modern smartphone.  Hopefully we all already have email configured on our phones.  But, there are some tips to make sure we are getting the most out of our setup.  </a:t>
            </a:r>
          </a:p>
          <a:p>
            <a:pPr marL="685800" marR="0" indent="228600">
              <a:lnSpc>
                <a:spcPct val="200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How we configure mobile email is important.  Older technologies such as POP mail should be avoided.  The reason is that when configured as POP, messages are removed from the email server and stored only on the local device.  In the old days of only checking your email on one machine, this was OK.  Now, however, we check our email on multiple devices, in multiple locations.  Do not use POP.</a:t>
            </a:r>
          </a:p>
          <a:p>
            <a:pPr marL="685800" marR="0" indent="228600">
              <a:lnSpc>
                <a:spcPct val="200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IMAP is a little better.  IMAP was developed to fix some of POP’s problems.  Messages are left on the server and can be marked as read from one device, such as our phone, and that read status will appear on our desktop email, such as Outlook.  But, with that said, do not use IMAP.</a:t>
            </a:r>
          </a:p>
          <a:p>
            <a:pPr marL="685800" marR="0">
              <a:lnSpc>
                <a:spcPct val="200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The best way to configure our smartphones for email is by using an email sync service such as Google G Suite for Business or Microsoft Hosted Exchange.  These services provide a synchronization technology that allows us to access:</a:t>
            </a:r>
          </a:p>
          <a:p>
            <a:pPr marL="685800" marR="0" indent="228600">
              <a:lnSpc>
                <a:spcPct val="200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Incredibly huge mailboxes, in some cases unlimited.  </a:t>
            </a:r>
          </a:p>
          <a:p>
            <a:pPr marL="685800" marR="0" indent="228600">
              <a:lnSpc>
                <a:spcPct val="200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Access to saved folders – not just the inbox</a:t>
            </a:r>
          </a:p>
          <a:p>
            <a:pPr marL="685800" marR="0" indent="228600">
              <a:lnSpc>
                <a:spcPct val="200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Calendar sync’d to the web and therefore our desktop computer</a:t>
            </a:r>
          </a:p>
          <a:p>
            <a:pPr marL="685800" marR="0" indent="228600">
              <a:lnSpc>
                <a:spcPct val="200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Contacts also sync’d to the web.  	</a:t>
            </a:r>
          </a:p>
          <a:p>
            <a:pPr marL="457200" marR="0" indent="457200">
              <a:lnSpc>
                <a:spcPct val="200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If you already have an Exchange server in your office, then you can use Outlook Web Access or OWA technology to set up mobile Exchange.  </a:t>
            </a:r>
          </a:p>
          <a:p>
            <a:pPr marL="457200" marR="0" indent="457200">
              <a:lnSpc>
                <a:spcPct val="200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This brings up an important distinction when it comes to email.   Using a free email service such as Gmail or Outlook.com will get us many of these same sync technologies.  However, free email services come with large caveats that make them impractical for use in the legal setting.  The largest of these concerns is privacy.  The adage that applies here is: when you are not paying for it, you are the product.  Free email services will scan your inbox, using full text searching to show relevant ads to you while you use their service.  This becomes a problem when considering a lawyer’s client / attorney privilege.     </a:t>
            </a:r>
          </a:p>
          <a:p>
            <a:pPr marL="457200" marR="0" indent="457200">
              <a:lnSpc>
                <a:spcPct val="200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Google G Suite for Business and Microsoft Hosted Exchange both offer a Business Associate Agreement or BAA.  Signing a BAA with Google certifies Mallor Grodner to store and transmit Protected Health Information within the requirements of HIPAA.  Using Google G Suite for Business with Mallor Grodner also certifies that all our communication and storage data is safe and secure with leading industry security standards such as ISO 27001 certifications and SOC2 and SOC3 Type II audits.  </a:t>
            </a:r>
          </a:p>
          <a:p>
            <a:endParaRPr lang="en-US" dirty="0"/>
          </a:p>
        </p:txBody>
      </p:sp>
      <p:sp>
        <p:nvSpPr>
          <p:cNvPr id="4" name="Slide Number Placeholder 3"/>
          <p:cNvSpPr>
            <a:spLocks noGrp="1"/>
          </p:cNvSpPr>
          <p:nvPr>
            <p:ph type="sldNum" sz="quarter" idx="10"/>
          </p:nvPr>
        </p:nvSpPr>
        <p:spPr/>
        <p:txBody>
          <a:bodyPr/>
          <a:lstStyle/>
          <a:p>
            <a:fld id="{4C40AA5E-437E-4F93-98FD-E245D30B3A0C}" type="slidenum">
              <a:rPr lang="en-US" smtClean="0"/>
              <a:t>7</a:t>
            </a:fld>
            <a:endParaRPr lang="en-US"/>
          </a:p>
        </p:txBody>
      </p:sp>
    </p:spTree>
    <p:extLst>
      <p:ext uri="{BB962C8B-B14F-4D97-AF65-F5344CB8AC3E}">
        <p14:creationId xmlns:p14="http://schemas.microsoft.com/office/powerpoint/2010/main" val="2953623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0"/>
              </a:spcAft>
              <a:buFont typeface="+mj-lt"/>
              <a:buAutoNum type="arabicPeriod"/>
            </a:pPr>
            <a:r>
              <a:rPr lang="en-US" sz="18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Mobile Calendar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200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Because Google G Suite is again a synchronization service, it also syncs our calendar to the web and our cloud-based practice management software Clio.  </a:t>
            </a:r>
          </a:p>
          <a:p>
            <a:pPr marL="685800" marR="0" indent="228600">
              <a:lnSpc>
                <a:spcPct val="200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Having our shared calendar on my phone allows me to quickly check my schedule and even add appointments while in the courtroom.  It is important that our calendars also interface with our practice management system for malpractice insurance requirements.  This should be a bi-directional sync; add an entry to either your practice management software or your phone and it shows up in the other.  Some practice management software only syncs your calendar when you specifically run a process telling the calendars to sync.  This is OK, if you or your staff remember to “push the button” to sync on a regular basis.  </a:t>
            </a:r>
          </a:p>
          <a:p>
            <a:pPr marL="685800" marR="0" indent="228600">
              <a:lnSpc>
                <a:spcPct val="200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 better method used by Clio for Outlook is an “auto synchronization” program that automatically syncs your calendar on a schedule of your choosing.  However, this still has the drawback that your desktop computer must be on AND the auto sync program has to be running in order to keep your calendar current.   If my computer restarts because of a Windows Update, that application will not run until I log back on to my computer.  This means I may not have the most up to date calendar when I need it the most. </a:t>
            </a:r>
          </a:p>
          <a:p>
            <a:pPr marL="685800" marR="0" indent="228600">
              <a:lnSpc>
                <a:spcPct val="200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The best method is to use a cloud or server-based sync method that is always up to date.  Clio Sync for Google is one such example that we use at Mallor Grodner.  The Clio Sync for Google works as a “Cloud to Cloud” service, meaning I never have to manually push a sync button, I never have to make sure a program is still running on my computer or that my computer in the office may be off or sleeping.  </a:t>
            </a:r>
          </a:p>
          <a:p>
            <a:pPr marL="685800" marR="0" indent="228600">
              <a:lnSpc>
                <a:spcPct val="200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The way this works is sort of like magic, but it is incredible helpful to know I always have the most up to date calendar on my phone. </a:t>
            </a:r>
          </a:p>
          <a:p>
            <a:pPr marL="685800" marR="0" indent="228600">
              <a:lnSpc>
                <a:spcPct val="200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One important thing to note is that I have multiple accounts on my phone that all sync a calendar.  I have my work account and a personal Gmail account.  Some of you may have Office 365, Exchange, iCloud, Yahoo, or Outlook.com accounts already configured together on your phone.  Each of these accounts sync their own calendars to your phone, which are then cleverly shown together as a sort of merged calendar.  When you create an appointment, look at the Event “owner” and make sure you are creating appointments on the appropriate calendar!  Failure to do so may lead to your paralegal seeing that your dog has a vet appointment on Thursday but missing out on that important scheduled mediation.  </a:t>
            </a:r>
          </a:p>
          <a:p>
            <a:endParaRPr lang="en-US" dirty="0"/>
          </a:p>
        </p:txBody>
      </p:sp>
      <p:sp>
        <p:nvSpPr>
          <p:cNvPr id="4" name="Slide Number Placeholder 3"/>
          <p:cNvSpPr>
            <a:spLocks noGrp="1"/>
          </p:cNvSpPr>
          <p:nvPr>
            <p:ph type="sldNum" sz="quarter" idx="10"/>
          </p:nvPr>
        </p:nvSpPr>
        <p:spPr/>
        <p:txBody>
          <a:bodyPr/>
          <a:lstStyle/>
          <a:p>
            <a:fld id="{4C40AA5E-437E-4F93-98FD-E245D30B3A0C}" type="slidenum">
              <a:rPr lang="en-US" smtClean="0"/>
              <a:t>9</a:t>
            </a:fld>
            <a:endParaRPr lang="en-US"/>
          </a:p>
        </p:txBody>
      </p:sp>
    </p:spTree>
    <p:extLst>
      <p:ext uri="{BB962C8B-B14F-4D97-AF65-F5344CB8AC3E}">
        <p14:creationId xmlns:p14="http://schemas.microsoft.com/office/powerpoint/2010/main" val="199797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Mobile Contacts</a:t>
            </a:r>
          </a:p>
          <a:p>
            <a:r>
              <a:rPr lang="en-US" dirty="0"/>
              <a:t>The contact list on my phone works much like the calendar.  Multiple accounts sync to the cloud.  Personal contacts sync to iCloud or Gmail.  Company contacts sync to Exchange or G Suite.  It is important to know the different types of accounts on my phone to separate data and verify that contacts are backed up.</a:t>
            </a:r>
          </a:p>
          <a:p>
            <a:endParaRPr lang="en-US" dirty="0"/>
          </a:p>
          <a:p>
            <a:r>
              <a:rPr lang="en-US" dirty="0"/>
              <a:t>Much like creating an event in my phone’s calendar, creating a contact also has an account associated with it.  In this example, you can see that there is a choice called “Saving To:” that lists multiple different accounts.  The option of Phone and SIM card lock that contact record to this phone.    If I wanted to save this contact record and see it in on my desktop, I would choose my business email lawmg.com account.  Because Mallor Grodner uses G Suite for Business, now that contact will be saved to the cloud and I can see it on my desktop PC in Outlook or on the web at contacts.google.com.  If my phone is lost or stolen, adding my lawmg.com account to a new phone restores all my contacts, emails, and calendar entries with nothing lost. </a:t>
            </a:r>
          </a:p>
          <a:p>
            <a:endParaRPr lang="en-US" dirty="0"/>
          </a:p>
        </p:txBody>
      </p:sp>
      <p:sp>
        <p:nvSpPr>
          <p:cNvPr id="4" name="Slide Number Placeholder 3"/>
          <p:cNvSpPr>
            <a:spLocks noGrp="1"/>
          </p:cNvSpPr>
          <p:nvPr>
            <p:ph type="sldNum" sz="quarter" idx="10"/>
          </p:nvPr>
        </p:nvSpPr>
        <p:spPr/>
        <p:txBody>
          <a:bodyPr/>
          <a:lstStyle/>
          <a:p>
            <a:fld id="{4C40AA5E-437E-4F93-98FD-E245D30B3A0C}" type="slidenum">
              <a:rPr lang="en-US" smtClean="0"/>
              <a:t>10</a:t>
            </a:fld>
            <a:endParaRPr lang="en-US"/>
          </a:p>
        </p:txBody>
      </p:sp>
    </p:spTree>
    <p:extLst>
      <p:ext uri="{BB962C8B-B14F-4D97-AF65-F5344CB8AC3E}">
        <p14:creationId xmlns:p14="http://schemas.microsoft.com/office/powerpoint/2010/main" val="127950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4"/>
            </a:pPr>
            <a:r>
              <a:rPr lang="en-US" dirty="0"/>
              <a:t>Access Our Client Files</a:t>
            </a:r>
          </a:p>
          <a:p>
            <a:pPr marL="228600" indent="-228600">
              <a:buAutoNum type="arabicPeriod" startAt="4"/>
            </a:pPr>
            <a:endParaRPr lang="en-US" dirty="0"/>
          </a:p>
          <a:p>
            <a:r>
              <a:rPr lang="en-US" dirty="0"/>
              <a:t>	At MG, our client files, PDFs, Word Docs, Excel spreadsheets, are no longer locked to our office.  In fact, they are no longer locked to desktop computers.  Because we have moved our office to Google, our client files live inside Google Drive.  Many of the same features discussed are also available on competing cloud services, such as Office 365 One Drive, Dropbox, and BOX.  </a:t>
            </a:r>
          </a:p>
          <a:p>
            <a:r>
              <a:rPr lang="en-US" dirty="0"/>
              <a:t>	Google Drive has an app available in the Android play store and the iOS app store.  This app lets us see and even edit every document we have in our client directory.  The app can be navigated using familiar folder structure, point and clicking.  But because the product is made by Google, search is where Google Drive really shines above all the competitors.  I can just type in a client’s name or their matter number, and their folder appears in moments.</a:t>
            </a:r>
          </a:p>
          <a:p>
            <a:r>
              <a:rPr lang="en-US" dirty="0"/>
              <a:t>	Search is also much more powerful than an indexed Windows or Mac search.  Google does a full text search of all our documents.  This is not just limited to file and folder names.  A search in Google Drive includes every file that search appears inside. </a:t>
            </a:r>
          </a:p>
          <a:p>
            <a:r>
              <a:rPr lang="en-US" dirty="0"/>
              <a:t>This app is also available for tablets such as the iPad or Samsung Galaxy Tab.  The larger screen of these devices makes it possible to review documents on the go.  Because MG scans all our incoming mail to our Google Drive, attorneys can and do review their mail from anywhere using this.  It is also useful in meetings to be able to review documents in a format roughly the size of a pad of paper with our clients.  </a:t>
            </a:r>
          </a:p>
          <a:p>
            <a:r>
              <a:rPr lang="en-US" dirty="0"/>
              <a:t>	Google Drive is also available as a web page which technically makes it possible to use any device with a web browser.  </a:t>
            </a:r>
          </a:p>
          <a:p>
            <a:r>
              <a:rPr lang="en-US" dirty="0"/>
              <a:t>	Google Drive also allows us to share any file of any size.  Email attachments typically have a limit of 10 to 20 megabytes.  Files shared via Google Drive are securely locked behind a username and password of a Gmail or Google associated account.  We can also choose to share entire folders if needed.  </a:t>
            </a:r>
          </a:p>
          <a:p>
            <a:r>
              <a:rPr lang="en-US" dirty="0"/>
              <a:t>	But that is not all Google Drive can do</a:t>
            </a:r>
          </a:p>
          <a:p>
            <a:endParaRPr lang="en-US" dirty="0"/>
          </a:p>
        </p:txBody>
      </p:sp>
      <p:sp>
        <p:nvSpPr>
          <p:cNvPr id="4" name="Slide Number Placeholder 3"/>
          <p:cNvSpPr>
            <a:spLocks noGrp="1"/>
          </p:cNvSpPr>
          <p:nvPr>
            <p:ph type="sldNum" sz="quarter" idx="10"/>
          </p:nvPr>
        </p:nvSpPr>
        <p:spPr/>
        <p:txBody>
          <a:bodyPr/>
          <a:lstStyle/>
          <a:p>
            <a:fld id="{4C40AA5E-437E-4F93-98FD-E245D30B3A0C}" type="slidenum">
              <a:rPr lang="en-US" smtClean="0"/>
              <a:t>11</a:t>
            </a:fld>
            <a:endParaRPr lang="en-US"/>
          </a:p>
        </p:txBody>
      </p:sp>
    </p:spTree>
    <p:extLst>
      <p:ext uri="{BB962C8B-B14F-4D97-AF65-F5344CB8AC3E}">
        <p14:creationId xmlns:p14="http://schemas.microsoft.com/office/powerpoint/2010/main" val="295176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Scan a PDF with Google Drive</a:t>
            </a:r>
          </a:p>
          <a:p>
            <a:r>
              <a:rPr lang="en-US" dirty="0"/>
              <a:t>	Google Drive has a feature to scan a document to PDF using our cell phone’s camera!  Just tap the add plus button in the bottom corner of the screen and choose Scan.  The scanning options are basic, but include crop, rotate, color settings, and add page.  This is perfect for scanning a page in a pinch.  Results are often quite good, depending on a steady hand. </a:t>
            </a:r>
          </a:p>
        </p:txBody>
      </p:sp>
      <p:sp>
        <p:nvSpPr>
          <p:cNvPr id="4" name="Slide Number Placeholder 3"/>
          <p:cNvSpPr>
            <a:spLocks noGrp="1"/>
          </p:cNvSpPr>
          <p:nvPr>
            <p:ph type="sldNum" sz="quarter" idx="10"/>
          </p:nvPr>
        </p:nvSpPr>
        <p:spPr/>
        <p:txBody>
          <a:bodyPr/>
          <a:lstStyle/>
          <a:p>
            <a:fld id="{4C40AA5E-437E-4F93-98FD-E245D30B3A0C}" type="slidenum">
              <a:rPr lang="en-US" smtClean="0"/>
              <a:t>12</a:t>
            </a:fld>
            <a:endParaRPr lang="en-US"/>
          </a:p>
        </p:txBody>
      </p:sp>
    </p:spTree>
    <p:extLst>
      <p:ext uri="{BB962C8B-B14F-4D97-AF65-F5344CB8AC3E}">
        <p14:creationId xmlns:p14="http://schemas.microsoft.com/office/powerpoint/2010/main" val="3787143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2/23/2018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2/23/2018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teamviewer.com/"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goo.gl/zHMiYr" TargetMode="External"/><Relationship Id="rId5" Type="http://schemas.openxmlformats.org/officeDocument/2006/relationships/hyperlink" Target="https://assistant.google.com/"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5B12-93A7-4509-A11E-93E0EA5ABC1B}"/>
              </a:ext>
            </a:extLst>
          </p:cNvPr>
          <p:cNvSpPr>
            <a:spLocks noGrp="1"/>
          </p:cNvSpPr>
          <p:nvPr>
            <p:ph type="ctrTitle"/>
          </p:nvPr>
        </p:nvSpPr>
        <p:spPr/>
        <p:txBody>
          <a:bodyPr/>
          <a:lstStyle/>
          <a:p>
            <a:pPr algn="ctr"/>
            <a:r>
              <a:rPr lang="en-US" dirty="0"/>
              <a:t>Useful Technology in the Courtroom </a:t>
            </a:r>
          </a:p>
        </p:txBody>
      </p:sp>
      <p:graphicFrame>
        <p:nvGraphicFramePr>
          <p:cNvPr id="4" name="Table 3">
            <a:extLst>
              <a:ext uri="{FF2B5EF4-FFF2-40B4-BE49-F238E27FC236}">
                <a16:creationId xmlns:a16="http://schemas.microsoft.com/office/drawing/2014/main" id="{2A5B912A-498A-48E3-B86C-82DA25A43B00}"/>
              </a:ext>
            </a:extLst>
          </p:cNvPr>
          <p:cNvGraphicFramePr>
            <a:graphicFrameLocks noGrp="1"/>
          </p:cNvGraphicFramePr>
          <p:nvPr>
            <p:extLst>
              <p:ext uri="{D42A27DB-BD31-4B8C-83A1-F6EECF244321}">
                <p14:modId xmlns:p14="http://schemas.microsoft.com/office/powerpoint/2010/main" val="4148650170"/>
              </p:ext>
            </p:extLst>
          </p:nvPr>
        </p:nvGraphicFramePr>
        <p:xfrm>
          <a:off x="2032000" y="4617720"/>
          <a:ext cx="8128000" cy="1188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18667469"/>
                    </a:ext>
                  </a:extLst>
                </a:gridCol>
                <a:gridCol w="4064000">
                  <a:extLst>
                    <a:ext uri="{9D8B030D-6E8A-4147-A177-3AD203B41FA5}">
                      <a16:colId xmlns:a16="http://schemas.microsoft.com/office/drawing/2014/main" val="386469197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cap="none" dirty="0"/>
                        <a:t>Carrie L. </a:t>
                      </a:r>
                      <a:r>
                        <a:rPr lang="en-US" cap="none" dirty="0" err="1"/>
                        <a:t>Batalon</a:t>
                      </a:r>
                      <a:endParaRPr lang="en-US" cap="none"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cap="none" dirty="0"/>
                        <a:t>CBatalon@lawmg.com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cap="none" dirty="0"/>
                        <a:t>www.LawMG.com</a:t>
                      </a:r>
                    </a:p>
                    <a:p>
                      <a:pPr algn="ct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a:t>Nicholas A. Shertzer</a:t>
                      </a:r>
                    </a:p>
                    <a:p>
                      <a:pPr algn="ctr"/>
                      <a:r>
                        <a:rPr lang="en-US" dirty="0"/>
                        <a:t>Nick@NickShertzer.com</a:t>
                      </a:r>
                    </a:p>
                    <a:p>
                      <a:pPr algn="ctr"/>
                      <a:r>
                        <a:rPr lang="en-US" dirty="0"/>
                        <a:t>www.NASTechLLC.com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642792"/>
                  </a:ext>
                </a:extLst>
              </a:tr>
            </a:tbl>
          </a:graphicData>
        </a:graphic>
      </p:graphicFrame>
    </p:spTree>
    <p:extLst>
      <p:ext uri="{BB962C8B-B14F-4D97-AF65-F5344CB8AC3E}">
        <p14:creationId xmlns:p14="http://schemas.microsoft.com/office/powerpoint/2010/main" val="199871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10" name="Round Diagonal Corner Rectangle 6">
            <a:extLst>
              <a:ext uri="{FF2B5EF4-FFF2-40B4-BE49-F238E27FC236}">
                <a16:creationId xmlns:a16="http://schemas.microsoft.com/office/drawing/2014/main" id="{F57FEC46-F8CB-4925-8DAC-B57A9F5CC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generated with high confidence">
            <a:extLst>
              <a:ext uri="{FF2B5EF4-FFF2-40B4-BE49-F238E27FC236}">
                <a16:creationId xmlns:a16="http://schemas.microsoft.com/office/drawing/2014/main" id="{11A312ED-D25C-40B5-A6B8-E39539B72916}"/>
              </a:ext>
            </a:extLst>
          </p:cNvPr>
          <p:cNvPicPr>
            <a:picLocks noChangeAspect="1"/>
          </p:cNvPicPr>
          <p:nvPr/>
        </p:nvPicPr>
        <p:blipFill>
          <a:blip r:embed="rId4"/>
          <a:stretch>
            <a:fillRect/>
          </a:stretch>
        </p:blipFill>
        <p:spPr>
          <a:xfrm>
            <a:off x="1428571" y="1137621"/>
            <a:ext cx="2574729" cy="4577297"/>
          </a:xfrm>
          <a:prstGeom prst="rect">
            <a:avLst/>
          </a:prstGeom>
        </p:spPr>
      </p:pic>
      <p:sp>
        <p:nvSpPr>
          <p:cNvPr id="2" name="Title 1">
            <a:extLst>
              <a:ext uri="{FF2B5EF4-FFF2-40B4-BE49-F238E27FC236}">
                <a16:creationId xmlns:a16="http://schemas.microsoft.com/office/drawing/2014/main" id="{6FDD7C7E-5A85-4013-8EC9-3A3F8F7D76B5}"/>
              </a:ext>
            </a:extLst>
          </p:cNvPr>
          <p:cNvSpPr>
            <a:spLocks noGrp="1"/>
          </p:cNvSpPr>
          <p:nvPr>
            <p:ph type="title"/>
          </p:nvPr>
        </p:nvSpPr>
        <p:spPr>
          <a:xfrm>
            <a:off x="5128643" y="618518"/>
            <a:ext cx="6188402" cy="1478570"/>
          </a:xfrm>
        </p:spPr>
        <p:txBody>
          <a:bodyPr>
            <a:normAutofit/>
          </a:bodyPr>
          <a:lstStyle/>
          <a:p>
            <a:r>
              <a:rPr lang="en-US"/>
              <a:t>Mobile Contacts</a:t>
            </a:r>
            <a:endParaRPr lang="en-US" dirty="0"/>
          </a:p>
        </p:txBody>
      </p:sp>
      <p:sp>
        <p:nvSpPr>
          <p:cNvPr id="3" name="Content Placeholder 2">
            <a:extLst>
              <a:ext uri="{FF2B5EF4-FFF2-40B4-BE49-F238E27FC236}">
                <a16:creationId xmlns:a16="http://schemas.microsoft.com/office/drawing/2014/main" id="{4E899A1F-B614-4E29-8788-1BA59CA263CD}"/>
              </a:ext>
            </a:extLst>
          </p:cNvPr>
          <p:cNvSpPr>
            <a:spLocks noGrp="1"/>
          </p:cNvSpPr>
          <p:nvPr>
            <p:ph idx="1"/>
          </p:nvPr>
        </p:nvSpPr>
        <p:spPr>
          <a:xfrm>
            <a:off x="5128643" y="2249487"/>
            <a:ext cx="6188402" cy="3541714"/>
          </a:xfrm>
        </p:spPr>
        <p:txBody>
          <a:bodyPr>
            <a:normAutofit/>
          </a:bodyPr>
          <a:lstStyle/>
          <a:p>
            <a:r>
              <a:rPr lang="en-US" dirty="0"/>
              <a:t>Multiple accounts can sync to the cloud but they all show up in one list.  </a:t>
            </a:r>
          </a:p>
          <a:p>
            <a:r>
              <a:rPr lang="en-US" dirty="0"/>
              <a:t>Choose a default and stick with it!  </a:t>
            </a:r>
          </a:p>
          <a:p>
            <a:r>
              <a:rPr lang="en-US" dirty="0"/>
              <a:t>Do not choose “Phone”!</a:t>
            </a:r>
          </a:p>
          <a:p>
            <a:endParaRPr lang="en-US" dirty="0"/>
          </a:p>
        </p:txBody>
      </p:sp>
    </p:spTree>
    <p:extLst>
      <p:ext uri="{BB962C8B-B14F-4D97-AF65-F5344CB8AC3E}">
        <p14:creationId xmlns:p14="http://schemas.microsoft.com/office/powerpoint/2010/main" val="198910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52" name="Round Diagonal Corner Rectangle 9">
            <a:extLst>
              <a:ext uri="{FF2B5EF4-FFF2-40B4-BE49-F238E27FC236}">
                <a16:creationId xmlns:a16="http://schemas.microsoft.com/office/drawing/2014/main" id="{C16B00BF-AF6E-430A-80B1-9D3C7894168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Content Placeholder 5">
            <a:extLst>
              <a:ext uri="{FF2B5EF4-FFF2-40B4-BE49-F238E27FC236}">
                <a16:creationId xmlns:a16="http://schemas.microsoft.com/office/drawing/2014/main" id="{CE921336-B35C-451B-9313-E88DD0B73921}"/>
              </a:ext>
            </a:extLst>
          </p:cNvPr>
          <p:cNvPicPr>
            <a:picLocks noChangeAspect="1"/>
          </p:cNvPicPr>
          <p:nvPr/>
        </p:nvPicPr>
        <p:blipFill>
          <a:blip r:embed="rId4"/>
          <a:stretch>
            <a:fillRect/>
          </a:stretch>
        </p:blipFill>
        <p:spPr>
          <a:xfrm>
            <a:off x="1785587" y="1147146"/>
            <a:ext cx="3302385" cy="2201590"/>
          </a:xfrm>
          <a:prstGeom prst="rect">
            <a:avLst/>
          </a:prstGeom>
        </p:spPr>
      </p:pic>
      <p:pic>
        <p:nvPicPr>
          <p:cNvPr id="8" name="Content Placeholder 4">
            <a:extLst>
              <a:ext uri="{FF2B5EF4-FFF2-40B4-BE49-F238E27FC236}">
                <a16:creationId xmlns:a16="http://schemas.microsoft.com/office/drawing/2014/main" id="{55132CB8-F7B2-4793-B84F-71C4E55D74A6}"/>
              </a:ext>
            </a:extLst>
          </p:cNvPr>
          <p:cNvPicPr>
            <a:picLocks noChangeAspect="1"/>
          </p:cNvPicPr>
          <p:nvPr/>
        </p:nvPicPr>
        <p:blipFill rotWithShape="1">
          <a:blip r:embed="rId5">
            <a:extLst/>
          </a:blip>
          <a:srcRect/>
          <a:stretch/>
        </p:blipFill>
        <p:spPr>
          <a:xfrm>
            <a:off x="1178737" y="3513327"/>
            <a:ext cx="4516084" cy="2201591"/>
          </a:xfrm>
          <a:prstGeom prst="rect">
            <a:avLst/>
          </a:prstGeom>
        </p:spPr>
      </p:pic>
      <p:sp>
        <p:nvSpPr>
          <p:cNvPr id="2" name="Title 1">
            <a:extLst>
              <a:ext uri="{FF2B5EF4-FFF2-40B4-BE49-F238E27FC236}">
                <a16:creationId xmlns:a16="http://schemas.microsoft.com/office/drawing/2014/main" id="{C5B6A136-AA3D-40C2-AFDE-3A114BFC4DD6}"/>
              </a:ext>
            </a:extLst>
          </p:cNvPr>
          <p:cNvSpPr>
            <a:spLocks noGrp="1"/>
          </p:cNvSpPr>
          <p:nvPr>
            <p:ph type="title"/>
          </p:nvPr>
        </p:nvSpPr>
        <p:spPr>
          <a:xfrm>
            <a:off x="6569957" y="618518"/>
            <a:ext cx="4747088" cy="1478570"/>
          </a:xfrm>
        </p:spPr>
        <p:txBody>
          <a:bodyPr>
            <a:normAutofit/>
          </a:bodyPr>
          <a:lstStyle/>
          <a:p>
            <a:r>
              <a:rPr lang="en-US"/>
              <a:t>Access our Client Files</a:t>
            </a:r>
          </a:p>
        </p:txBody>
      </p:sp>
      <p:sp>
        <p:nvSpPr>
          <p:cNvPr id="54" name="Content Placeholder 46"/>
          <p:cNvSpPr>
            <a:spLocks noGrp="1"/>
          </p:cNvSpPr>
          <p:nvPr>
            <p:ph idx="1"/>
          </p:nvPr>
        </p:nvSpPr>
        <p:spPr>
          <a:xfrm>
            <a:off x="6569957" y="2249487"/>
            <a:ext cx="4747087" cy="3541714"/>
          </a:xfrm>
        </p:spPr>
        <p:txBody>
          <a:bodyPr>
            <a:normAutofit fontScale="92500" lnSpcReduction="20000"/>
          </a:bodyPr>
          <a:lstStyle/>
          <a:p>
            <a:r>
              <a:rPr lang="en-US" dirty="0"/>
              <a:t>See and edit every document </a:t>
            </a:r>
          </a:p>
          <a:p>
            <a:r>
              <a:rPr lang="en-US" dirty="0"/>
              <a:t>Use folder navigation or Search</a:t>
            </a:r>
          </a:p>
          <a:p>
            <a:r>
              <a:rPr lang="en-US" dirty="0"/>
              <a:t>Full text search of files contents</a:t>
            </a:r>
          </a:p>
          <a:p>
            <a:r>
              <a:rPr lang="en-US" dirty="0"/>
              <a:t>Unlimited storage</a:t>
            </a:r>
          </a:p>
          <a:p>
            <a:r>
              <a:rPr lang="en-US" dirty="0"/>
              <a:t>Share any size file as a link instead of email attachment</a:t>
            </a:r>
          </a:p>
          <a:p>
            <a:r>
              <a:rPr lang="en-US" dirty="0"/>
              <a:t>Other Cloud services include One Drive, Dropbox, and BOX</a:t>
            </a:r>
          </a:p>
          <a:p>
            <a:endParaRPr lang="en-US" dirty="0"/>
          </a:p>
        </p:txBody>
      </p:sp>
    </p:spTree>
    <p:extLst>
      <p:ext uri="{BB962C8B-B14F-4D97-AF65-F5344CB8AC3E}">
        <p14:creationId xmlns:p14="http://schemas.microsoft.com/office/powerpoint/2010/main" val="385428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 calcmode="lin" valueType="num">
                                      <p:cBhvr additive="base">
                                        <p:cTn id="7"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4">
                                            <p:txEl>
                                              <p:pRg st="1" end="1"/>
                                            </p:txEl>
                                          </p:spTgt>
                                        </p:tgtEl>
                                        <p:attrNameLst>
                                          <p:attrName>style.visibility</p:attrName>
                                        </p:attrNameLst>
                                      </p:cBhvr>
                                      <p:to>
                                        <p:strVal val="visible"/>
                                      </p:to>
                                    </p:set>
                                    <p:anim calcmode="lin" valueType="num">
                                      <p:cBhvr additive="base">
                                        <p:cTn id="12" dur="500" fill="hold"/>
                                        <p:tgtEl>
                                          <p:spTgt spid="5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 calcmode="lin" valueType="num">
                                      <p:cBhvr additive="base">
                                        <p:cTn id="17"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4">
                                            <p:txEl>
                                              <p:pRg st="3" end="3"/>
                                            </p:txEl>
                                          </p:spTgt>
                                        </p:tgtEl>
                                        <p:attrNameLst>
                                          <p:attrName>style.visibility</p:attrName>
                                        </p:attrNameLst>
                                      </p:cBhvr>
                                      <p:to>
                                        <p:strVal val="visible"/>
                                      </p:to>
                                    </p:set>
                                    <p:anim calcmode="lin" valueType="num">
                                      <p:cBhvr additive="base">
                                        <p:cTn id="22" dur="500" fill="hold"/>
                                        <p:tgtEl>
                                          <p:spTgt spid="5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4">
                                            <p:txEl>
                                              <p:pRg st="4" end="4"/>
                                            </p:txEl>
                                          </p:spTgt>
                                        </p:tgtEl>
                                        <p:attrNameLst>
                                          <p:attrName>style.visibility</p:attrName>
                                        </p:attrNameLst>
                                      </p:cBhvr>
                                      <p:to>
                                        <p:strVal val="visible"/>
                                      </p:to>
                                    </p:set>
                                    <p:anim calcmode="lin" valueType="num">
                                      <p:cBhvr additive="base">
                                        <p:cTn id="27"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4">
                                            <p:txEl>
                                              <p:pRg st="5" end="5"/>
                                            </p:txEl>
                                          </p:spTgt>
                                        </p:tgtEl>
                                        <p:attrNameLst>
                                          <p:attrName>style.visibility</p:attrName>
                                        </p:attrNameLst>
                                      </p:cBhvr>
                                      <p:to>
                                        <p:strVal val="visible"/>
                                      </p:to>
                                    </p:set>
                                    <p:anim calcmode="lin" valueType="num">
                                      <p:cBhvr additive="base">
                                        <p:cTn id="32" dur="500" fill="hold"/>
                                        <p:tgtEl>
                                          <p:spTgt spid="5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9">
            <a:extLst>
              <a:ext uri="{FF2B5EF4-FFF2-40B4-BE49-F238E27FC236}">
                <a16:creationId xmlns:a16="http://schemas.microsoft.com/office/drawing/2014/main" id="{5BE62A68-92FB-4DA6-B1D6-FA043544A9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8" name="Picture 2">
            <a:extLst>
              <a:ext uri="{FF2B5EF4-FFF2-40B4-BE49-F238E27FC236}">
                <a16:creationId xmlns:a16="http://schemas.microsoft.com/office/drawing/2014/main" id="{10A6DFCC-5864-48A7-8196-CBCF038BB88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p14="http://schemas.microsoft.com/office/powerpoint/2010/main" xmlns:dgm="http://schemas.openxmlformats.org/drawingml/2006/diagram"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03CA880E-A155-41A2-B87D-21AC3CE3331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AD179668-A46F-4D4C-8C75-2F3B4B5787B0}"/>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0DB283C2-E19A-4A75-909F-450DB72DECDC}"/>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B674E08A-09B5-42AD-805C-43DAE1D0BE9A}"/>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248B903F-D11E-41B4-A6F7-5ACF56D76B3A}"/>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68B65942-DED3-475B-B28D-839E15541C75}"/>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54C02C20-8E50-4D5F-9E89-7266186B10E6}"/>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057C79DE-C22B-4732-B921-1EEF64DAD2BA}"/>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21E55FE5-F856-4E6D-A505-4A5AA92FC24E}"/>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564ACC84-D8A2-43FB-AB43-D7A892AC83B0}"/>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33DE6074-A243-4841-8A21-41739E524B37}"/>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6AD73007-A6A4-498E-8AF9-C3F7D61DCDB7}"/>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541BFD40-70B0-48BA-9216-9C67411F450B}"/>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7DFC59A5-0E43-4308-8BFB-F505CFB54990}"/>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0852232F-7FE7-4B61-AC34-F29289DAC78E}"/>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F2467A7F-F122-4464-A682-8C4DB1DA1E67}"/>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2178D569-0695-49D6-8261-1BF6E2E48F2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E289FFF1-2E96-4F4A-94D2-D1FED6AE8AA2}"/>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F0509D92-D47A-49BC-899A-0C2AB53BC6B7}"/>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606E419B-186B-4DA7-95FA-F921A2D3FC30}"/>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35DBBAC4-A0DC-44A6-A64F-3FF22BC30B82}"/>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45359546-A3CF-4560-869D-4C642B0F754D}"/>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A9D2DDA1-3EE0-4B5E-8107-6000BCB2B4C6}"/>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6DA22C48-18EA-47BE-B75A-9594E025BEF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411A5F9B-C5BD-4FE0-BEE1-5FA9B82FB34E}"/>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AFFCFD60-FB34-408B-A2EA-311A1093D0E2}"/>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72B9EBCA-3EF6-4296-80E0-CD849B27EDEF}"/>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9" name="Freeform 31">
              <a:extLst>
                <a:ext uri="{FF2B5EF4-FFF2-40B4-BE49-F238E27FC236}">
                  <a16:creationId xmlns:a16="http://schemas.microsoft.com/office/drawing/2014/main" id="{CC021197-0DB7-42B6-93BB-32252A93738C}"/>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grpSp>
        <p:nvGrpSpPr>
          <p:cNvPr id="80" name="Group 42">
            <a:extLst>
              <a:ext uri="{FF2B5EF4-FFF2-40B4-BE49-F238E27FC236}">
                <a16:creationId xmlns:a16="http://schemas.microsoft.com/office/drawing/2014/main" id="{A847D4E2-EA7B-40EF-8062-D1FAF838F65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4" name="Freeform 32">
              <a:extLst>
                <a:ext uri="{FF2B5EF4-FFF2-40B4-BE49-F238E27FC236}">
                  <a16:creationId xmlns:a16="http://schemas.microsoft.com/office/drawing/2014/main" id="{F1549F3B-53A1-4D15-8E8E-4297D91B8D83}"/>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1" name="Freeform 33">
              <a:extLst>
                <a:ext uri="{FF2B5EF4-FFF2-40B4-BE49-F238E27FC236}">
                  <a16:creationId xmlns:a16="http://schemas.microsoft.com/office/drawing/2014/main" id="{841347B2-F767-433C-946A-1B19B4C40EB3}"/>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6" name="Freeform 34">
              <a:extLst>
                <a:ext uri="{FF2B5EF4-FFF2-40B4-BE49-F238E27FC236}">
                  <a16:creationId xmlns:a16="http://schemas.microsoft.com/office/drawing/2014/main" id="{B34A4847-B6CA-4001-8EB1-33B3854A4486}"/>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5">
              <a:extLst>
                <a:ext uri="{FF2B5EF4-FFF2-40B4-BE49-F238E27FC236}">
                  <a16:creationId xmlns:a16="http://schemas.microsoft.com/office/drawing/2014/main" id="{EF334B32-D0A0-45DE-99CB-37A3E56ECE7B}"/>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36">
              <a:extLst>
                <a:ext uri="{FF2B5EF4-FFF2-40B4-BE49-F238E27FC236}">
                  <a16:creationId xmlns:a16="http://schemas.microsoft.com/office/drawing/2014/main" id="{5D1098DF-5812-4A6F-A4B7-AFEBEDA98375}"/>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37">
              <a:extLst>
                <a:ext uri="{FF2B5EF4-FFF2-40B4-BE49-F238E27FC236}">
                  <a16:creationId xmlns:a16="http://schemas.microsoft.com/office/drawing/2014/main" id="{2A72CC5D-2EA1-4ABD-B694-045401D7F21C}"/>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38">
              <a:extLst>
                <a:ext uri="{FF2B5EF4-FFF2-40B4-BE49-F238E27FC236}">
                  <a16:creationId xmlns:a16="http://schemas.microsoft.com/office/drawing/2014/main" id="{47B8C57D-403F-4D5B-9724-24276E99B44B}"/>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9">
              <a:extLst>
                <a:ext uri="{FF2B5EF4-FFF2-40B4-BE49-F238E27FC236}">
                  <a16:creationId xmlns:a16="http://schemas.microsoft.com/office/drawing/2014/main" id="{4890E5D3-F793-4B6A-AA8F-1F6C03BD1B4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40">
              <a:extLst>
                <a:ext uri="{FF2B5EF4-FFF2-40B4-BE49-F238E27FC236}">
                  <a16:creationId xmlns:a16="http://schemas.microsoft.com/office/drawing/2014/main" id="{68A2FE4A-346D-4EA5-B377-EED4515161C5}"/>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Rectangle 41">
              <a:extLst>
                <a:ext uri="{FF2B5EF4-FFF2-40B4-BE49-F238E27FC236}">
                  <a16:creationId xmlns:a16="http://schemas.microsoft.com/office/drawing/2014/main" id="{2F12D5D5-9BB1-4D89-B5B4-8F8353825B73}"/>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sp useBgFill="1">
        <p:nvSpPr>
          <p:cNvPr id="55" name="Round Diagonal Corner Rectangle 6">
            <a:extLst>
              <a:ext uri="{FF2B5EF4-FFF2-40B4-BE49-F238E27FC236}">
                <a16:creationId xmlns:a16="http://schemas.microsoft.com/office/drawing/2014/main" id="{7C30BDFE-E13B-4CD1-9371-FAEDFF80CD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6B09E-C5CE-479E-932E-79974D1853B3}"/>
              </a:ext>
            </a:extLst>
          </p:cNvPr>
          <p:cNvSpPr>
            <a:spLocks noGrp="1"/>
          </p:cNvSpPr>
          <p:nvPr>
            <p:ph type="title"/>
          </p:nvPr>
        </p:nvSpPr>
        <p:spPr>
          <a:xfrm>
            <a:off x="853330" y="1254035"/>
            <a:ext cx="2926190" cy="4002222"/>
          </a:xfrm>
        </p:spPr>
        <p:txBody>
          <a:bodyPr>
            <a:normAutofit/>
          </a:bodyPr>
          <a:lstStyle/>
          <a:p>
            <a:r>
              <a:rPr lang="en-US">
                <a:solidFill>
                  <a:srgbClr val="FFFFFF"/>
                </a:solidFill>
              </a:rPr>
              <a:t>Scan a PDF with Google Drive</a:t>
            </a:r>
          </a:p>
        </p:txBody>
      </p:sp>
      <p:graphicFrame>
        <p:nvGraphicFramePr>
          <p:cNvPr id="82" name="Content Placeholder 2"/>
          <p:cNvGraphicFramePr>
            <a:graphicFrameLocks noGrp="1"/>
          </p:cNvGraphicFramePr>
          <p:nvPr>
            <p:ph idx="1"/>
            <p:extLst>
              <p:ext uri="{D42A27DB-BD31-4B8C-83A1-F6EECF244321}">
                <p14:modId xmlns:p14="http://schemas.microsoft.com/office/powerpoint/2010/main" val="2791252951"/>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3075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CB86CC-786D-479A-B3D9-724D6C34E87B}"/>
              </a:ext>
            </a:extLst>
          </p:cNvPr>
          <p:cNvPicPr>
            <a:picLocks noChangeAspect="1"/>
          </p:cNvPicPr>
          <p:nvPr/>
        </p:nvPicPr>
        <p:blipFill rotWithShape="1">
          <a:blip r:embed="rId4"/>
          <a:srcRect t="10031" r="4" b="7859"/>
          <a:stretch/>
        </p:blipFill>
        <p:spPr>
          <a:xfrm>
            <a:off x="6392335" y="2497720"/>
            <a:ext cx="2245675" cy="3047892"/>
          </a:xfrm>
          <a:custGeom>
            <a:avLst/>
            <a:gdLst>
              <a:gd name="connsiteX0" fmla="*/ 148128 w 2245675"/>
              <a:gd name="connsiteY0" fmla="*/ 0 h 3047892"/>
              <a:gd name="connsiteX1" fmla="*/ 2245675 w 2245675"/>
              <a:gd name="connsiteY1" fmla="*/ 0 h 3047892"/>
              <a:gd name="connsiteX2" fmla="*/ 2245675 w 2245675"/>
              <a:gd name="connsiteY2" fmla="*/ 3047892 h 3047892"/>
              <a:gd name="connsiteX3" fmla="*/ 0 w 2245675"/>
              <a:gd name="connsiteY3" fmla="*/ 3047892 h 3047892"/>
              <a:gd name="connsiteX4" fmla="*/ 0 w 2245675"/>
              <a:gd name="connsiteY4" fmla="*/ 148128 h 3047892"/>
              <a:gd name="connsiteX5" fmla="*/ 148128 w 2245675"/>
              <a:gd name="connsiteY5" fmla="*/ 0 h 304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5675" h="3047892">
                <a:moveTo>
                  <a:pt x="148128" y="0"/>
                </a:moveTo>
                <a:lnTo>
                  <a:pt x="2245675" y="0"/>
                </a:lnTo>
                <a:lnTo>
                  <a:pt x="2245675" y="3047892"/>
                </a:lnTo>
                <a:lnTo>
                  <a:pt x="0" y="3047892"/>
                </a:lnTo>
                <a:lnTo>
                  <a:pt x="0" y="148128"/>
                </a:lnTo>
                <a:cubicBezTo>
                  <a:pt x="0" y="66319"/>
                  <a:pt x="66319" y="0"/>
                  <a:pt x="148128"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5" name="Picture 4">
            <a:extLst>
              <a:ext uri="{FF2B5EF4-FFF2-40B4-BE49-F238E27FC236}">
                <a16:creationId xmlns:a16="http://schemas.microsoft.com/office/drawing/2014/main" id="{A9819E74-03E4-4137-84CF-4F9878DB2368}"/>
              </a:ext>
            </a:extLst>
          </p:cNvPr>
          <p:cNvPicPr>
            <a:picLocks noChangeAspect="1"/>
          </p:cNvPicPr>
          <p:nvPr/>
        </p:nvPicPr>
        <p:blipFill rotWithShape="1">
          <a:blip r:embed="rId5"/>
          <a:srcRect l="12329" r="13499" b="1"/>
          <a:stretch/>
        </p:blipFill>
        <p:spPr>
          <a:xfrm>
            <a:off x="8801736" y="2497720"/>
            <a:ext cx="2245674" cy="3047892"/>
          </a:xfrm>
          <a:custGeom>
            <a:avLst/>
            <a:gdLst>
              <a:gd name="connsiteX0" fmla="*/ 0 w 2245674"/>
              <a:gd name="connsiteY0" fmla="*/ 0 h 3047892"/>
              <a:gd name="connsiteX1" fmla="*/ 2245674 w 2245674"/>
              <a:gd name="connsiteY1" fmla="*/ 0 h 3047892"/>
              <a:gd name="connsiteX2" fmla="*/ 2245674 w 2245674"/>
              <a:gd name="connsiteY2" fmla="*/ 2899764 h 3047892"/>
              <a:gd name="connsiteX3" fmla="*/ 2097546 w 2245674"/>
              <a:gd name="connsiteY3" fmla="*/ 3047892 h 3047892"/>
              <a:gd name="connsiteX4" fmla="*/ 0 w 2245674"/>
              <a:gd name="connsiteY4" fmla="*/ 3047892 h 304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674" h="3047892">
                <a:moveTo>
                  <a:pt x="0" y="0"/>
                </a:moveTo>
                <a:lnTo>
                  <a:pt x="2245674" y="0"/>
                </a:lnTo>
                <a:lnTo>
                  <a:pt x="2245674" y="2899764"/>
                </a:lnTo>
                <a:cubicBezTo>
                  <a:pt x="2245674" y="2981573"/>
                  <a:pt x="2179355" y="3047892"/>
                  <a:pt x="2097546" y="3047892"/>
                </a:cubicBezTo>
                <a:lnTo>
                  <a:pt x="0" y="3047892"/>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CF6C6FCE-8512-478C-AA76-2E6CFE948AA8}"/>
              </a:ext>
            </a:extLst>
          </p:cNvPr>
          <p:cNvSpPr>
            <a:spLocks noGrp="1"/>
          </p:cNvSpPr>
          <p:nvPr>
            <p:ph type="title"/>
          </p:nvPr>
        </p:nvSpPr>
        <p:spPr>
          <a:xfrm>
            <a:off x="1141413" y="618518"/>
            <a:ext cx="9905998" cy="1478570"/>
          </a:xfrm>
        </p:spPr>
        <p:txBody>
          <a:bodyPr>
            <a:normAutofit/>
          </a:bodyPr>
          <a:lstStyle/>
          <a:p>
            <a:pPr algn="ctr"/>
            <a:r>
              <a:rPr lang="en-US" dirty="0"/>
              <a:t>Bill Time With Clio</a:t>
            </a:r>
          </a:p>
        </p:txBody>
      </p:sp>
      <p:sp>
        <p:nvSpPr>
          <p:cNvPr id="3" name="Content Placeholder 2">
            <a:extLst>
              <a:ext uri="{FF2B5EF4-FFF2-40B4-BE49-F238E27FC236}">
                <a16:creationId xmlns:a16="http://schemas.microsoft.com/office/drawing/2014/main" id="{E1F51D0F-B6C4-45C5-992B-4A392F457A9F}"/>
              </a:ext>
            </a:extLst>
          </p:cNvPr>
          <p:cNvSpPr>
            <a:spLocks noGrp="1"/>
          </p:cNvSpPr>
          <p:nvPr>
            <p:ph idx="1"/>
          </p:nvPr>
        </p:nvSpPr>
        <p:spPr>
          <a:xfrm>
            <a:off x="1141412" y="2249487"/>
            <a:ext cx="4844521" cy="3541714"/>
          </a:xfrm>
        </p:spPr>
        <p:txBody>
          <a:bodyPr anchor="ctr">
            <a:normAutofit fontScale="92500" lnSpcReduction="20000"/>
          </a:bodyPr>
          <a:lstStyle/>
          <a:p>
            <a:r>
              <a:rPr lang="en-US" dirty="0"/>
              <a:t>Track time and expenses on the go</a:t>
            </a:r>
          </a:p>
          <a:p>
            <a:r>
              <a:rPr lang="en-US" dirty="0"/>
              <a:t>Access your matters and associated information</a:t>
            </a:r>
          </a:p>
          <a:p>
            <a:r>
              <a:rPr lang="en-US" dirty="0"/>
              <a:t>Keep on top of your tasks on the go</a:t>
            </a:r>
          </a:p>
          <a:p>
            <a:r>
              <a:rPr lang="en-US" dirty="0"/>
              <a:t>View and reach your contacts</a:t>
            </a:r>
          </a:p>
          <a:p>
            <a:r>
              <a:rPr lang="en-US" dirty="0"/>
              <a:t>Access and modify your calendar</a:t>
            </a:r>
          </a:p>
          <a:p>
            <a:r>
              <a:rPr lang="en-US" dirty="0"/>
              <a:t>Other cloud time keeping apps includes Toggl</a:t>
            </a:r>
          </a:p>
        </p:txBody>
      </p:sp>
    </p:spTree>
    <p:extLst>
      <p:ext uri="{BB962C8B-B14F-4D97-AF65-F5344CB8AC3E}">
        <p14:creationId xmlns:p14="http://schemas.microsoft.com/office/powerpoint/2010/main" val="212121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03EF-3857-43F5-89DC-757C35CD5F5C}"/>
              </a:ext>
            </a:extLst>
          </p:cNvPr>
          <p:cNvSpPr>
            <a:spLocks noGrp="1"/>
          </p:cNvSpPr>
          <p:nvPr>
            <p:ph type="title"/>
          </p:nvPr>
        </p:nvSpPr>
        <p:spPr/>
        <p:txBody>
          <a:bodyPr/>
          <a:lstStyle/>
          <a:p>
            <a:r>
              <a:rPr lang="en-US" dirty="0"/>
              <a:t>Encrypt Traffic with VPN	</a:t>
            </a:r>
          </a:p>
        </p:txBody>
      </p:sp>
      <p:sp>
        <p:nvSpPr>
          <p:cNvPr id="3" name="Content Placeholder 2">
            <a:extLst>
              <a:ext uri="{FF2B5EF4-FFF2-40B4-BE49-F238E27FC236}">
                <a16:creationId xmlns:a16="http://schemas.microsoft.com/office/drawing/2014/main" id="{7619BAE1-E8FC-4616-9D4B-2ABC1F425128}"/>
              </a:ext>
            </a:extLst>
          </p:cNvPr>
          <p:cNvSpPr>
            <a:spLocks noGrp="1"/>
          </p:cNvSpPr>
          <p:nvPr>
            <p:ph idx="1"/>
          </p:nvPr>
        </p:nvSpPr>
        <p:spPr/>
        <p:txBody>
          <a:bodyPr/>
          <a:lstStyle/>
          <a:p>
            <a:r>
              <a:rPr lang="en-US" dirty="0"/>
              <a:t>Virtual Private Network (VPN) encrypts all traffic sent and </a:t>
            </a:r>
            <a:r>
              <a:rPr lang="en-US" dirty="0" err="1"/>
              <a:t>recieved</a:t>
            </a:r>
            <a:r>
              <a:rPr lang="en-US" dirty="0"/>
              <a:t> between you and the VPN server</a:t>
            </a:r>
          </a:p>
          <a:p>
            <a:r>
              <a:rPr lang="en-US" dirty="0"/>
              <a:t>Good security when using an untrusted public network (</a:t>
            </a:r>
            <a:r>
              <a:rPr lang="en-US" dirty="0" err="1"/>
              <a:t>e.x</a:t>
            </a:r>
            <a:r>
              <a:rPr lang="en-US" dirty="0"/>
              <a:t>. coffee shop </a:t>
            </a:r>
            <a:r>
              <a:rPr lang="en-US" dirty="0" err="1"/>
              <a:t>wifi</a:t>
            </a:r>
            <a:r>
              <a:rPr lang="en-US" dirty="0"/>
              <a:t>)</a:t>
            </a:r>
          </a:p>
          <a:p>
            <a:r>
              <a:rPr lang="en-US" dirty="0"/>
              <a:t>Corporate VPN – connect directly to your office to access network resources (</a:t>
            </a:r>
            <a:r>
              <a:rPr lang="en-US" dirty="0" err="1"/>
              <a:t>e.x</a:t>
            </a:r>
            <a:r>
              <a:rPr lang="en-US" dirty="0"/>
              <a:t>. Remote Desktop, printers, file shares)</a:t>
            </a:r>
          </a:p>
          <a:p>
            <a:r>
              <a:rPr lang="en-US" dirty="0"/>
              <a:t>Paid VPN – hide Internet traffic from public </a:t>
            </a:r>
            <a:r>
              <a:rPr lang="en-US" dirty="0" err="1"/>
              <a:t>WiFi</a:t>
            </a:r>
            <a:r>
              <a:rPr lang="en-US" dirty="0"/>
              <a:t> and anonymize downloads</a:t>
            </a:r>
          </a:p>
          <a:p>
            <a:endParaRPr lang="en-US" dirty="0"/>
          </a:p>
        </p:txBody>
      </p:sp>
    </p:spTree>
    <p:extLst>
      <p:ext uri="{BB962C8B-B14F-4D97-AF65-F5344CB8AC3E}">
        <p14:creationId xmlns:p14="http://schemas.microsoft.com/office/powerpoint/2010/main" val="1343673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pic>
        <p:nvPicPr>
          <p:cNvPr id="8" name="Content Placeholder 4" descr="A screen shot of a computer&#10;&#10;Description generated with very high confidence">
            <a:extLst>
              <a:ext uri="{FF2B5EF4-FFF2-40B4-BE49-F238E27FC236}">
                <a16:creationId xmlns:a16="http://schemas.microsoft.com/office/drawing/2014/main" id="{347ADE5B-E51E-47CE-8378-8D832B23EA61}"/>
              </a:ext>
            </a:extLst>
          </p:cNvPr>
          <p:cNvPicPr>
            <a:picLocks noChangeAspect="1"/>
          </p:cNvPicPr>
          <p:nvPr/>
        </p:nvPicPr>
        <p:blipFill rotWithShape="1">
          <a:blip r:embed="rId4"/>
          <a:srcRect/>
          <a:stretch/>
        </p:blipFill>
        <p:spPr>
          <a:xfrm>
            <a:off x="1141411" y="2705465"/>
            <a:ext cx="4689234" cy="263769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976AD24D-1BC5-4F7C-9CC4-ABC5654C71C4}"/>
              </a:ext>
            </a:extLst>
          </p:cNvPr>
          <p:cNvSpPr>
            <a:spLocks noGrp="1"/>
          </p:cNvSpPr>
          <p:nvPr>
            <p:ph type="title"/>
          </p:nvPr>
        </p:nvSpPr>
        <p:spPr>
          <a:xfrm>
            <a:off x="1141413" y="618518"/>
            <a:ext cx="9905998" cy="1478570"/>
          </a:xfrm>
        </p:spPr>
        <p:txBody>
          <a:bodyPr>
            <a:normAutofit/>
          </a:bodyPr>
          <a:lstStyle/>
          <a:p>
            <a:r>
              <a:rPr lang="en-US"/>
              <a:t>Remote Control a Desktop PC</a:t>
            </a:r>
          </a:p>
        </p:txBody>
      </p:sp>
      <p:sp>
        <p:nvSpPr>
          <p:cNvPr id="10" name="Content Placeholder 9"/>
          <p:cNvSpPr>
            <a:spLocks noGrp="1"/>
          </p:cNvSpPr>
          <p:nvPr>
            <p:ph idx="1"/>
          </p:nvPr>
        </p:nvSpPr>
        <p:spPr>
          <a:xfrm>
            <a:off x="6336727" y="2249487"/>
            <a:ext cx="4710683" cy="3541714"/>
          </a:xfrm>
        </p:spPr>
        <p:txBody>
          <a:bodyPr>
            <a:normAutofit/>
          </a:bodyPr>
          <a:lstStyle/>
          <a:p>
            <a:r>
              <a:rPr lang="en-US" dirty="0"/>
              <a:t>Access your computer from anywhere from </a:t>
            </a:r>
            <a:r>
              <a:rPr lang="en-US"/>
              <a:t>your phone</a:t>
            </a:r>
            <a:endParaRPr lang="en-US" dirty="0"/>
          </a:p>
          <a:p>
            <a:r>
              <a:rPr lang="en-US" dirty="0"/>
              <a:t>Corporate VPN + Microsoft Remote Desktop </a:t>
            </a:r>
          </a:p>
          <a:p>
            <a:r>
              <a:rPr lang="en-US" dirty="0"/>
              <a:t>Or try </a:t>
            </a:r>
            <a:r>
              <a:rPr lang="en-US" dirty="0">
                <a:hlinkClick r:id="rId5"/>
              </a:rPr>
              <a:t>www.TeamViewer.com</a:t>
            </a:r>
            <a:r>
              <a:rPr lang="en-US" dirty="0"/>
              <a:t> $$$</a:t>
            </a:r>
          </a:p>
        </p:txBody>
      </p:sp>
    </p:spTree>
    <p:extLst>
      <p:ext uri="{BB962C8B-B14F-4D97-AF65-F5344CB8AC3E}">
        <p14:creationId xmlns:p14="http://schemas.microsoft.com/office/powerpoint/2010/main" val="342552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0FD00D01-491B-45FC-A780-489BA6646058}"/>
              </a:ext>
            </a:extLst>
          </p:cNvPr>
          <p:cNvPicPr>
            <a:picLocks noChangeAspect="1"/>
          </p:cNvPicPr>
          <p:nvPr/>
        </p:nvPicPr>
        <p:blipFill rotWithShape="1">
          <a:blip r:embed="rId3"/>
          <a:srcRect t="14582" r="3" b="16176"/>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A56D1647-F850-414E-9910-DC45EBC78998}"/>
              </a:ext>
            </a:extLst>
          </p:cNvPr>
          <p:cNvSpPr>
            <a:spLocks noGrp="1"/>
          </p:cNvSpPr>
          <p:nvPr>
            <p:ph type="title"/>
          </p:nvPr>
        </p:nvSpPr>
        <p:spPr>
          <a:xfrm>
            <a:off x="1141412" y="618518"/>
            <a:ext cx="5894387" cy="1478570"/>
          </a:xfrm>
        </p:spPr>
        <p:txBody>
          <a:bodyPr anchor="b">
            <a:normAutofit/>
          </a:bodyPr>
          <a:lstStyle/>
          <a:p>
            <a:pPr marL="0" marR="0" lvl="0" indent="0" defTabSz="914400" rtl="0" eaLnBrk="1" fontAlgn="auto" latinLnBrk="0" hangingPunct="1">
              <a:spcBef>
                <a:spcPct val="0"/>
              </a:spcBef>
              <a:spcAft>
                <a:spcPts val="0"/>
              </a:spcAft>
              <a:buClrTx/>
              <a:buSzTx/>
              <a:buFontTx/>
              <a:buNone/>
              <a:tabLst/>
              <a:defRPr/>
            </a:pPr>
            <a:r>
              <a:rPr lang="en-US" kern="1200" cap="all" baseline="0" dirty="0">
                <a:effectLst/>
                <a:latin typeface="+mj-lt"/>
                <a:ea typeface="+mj-ea"/>
                <a:cs typeface="+mj-cs"/>
              </a:rPr>
              <a:t>Create a personal Hotspot: </a:t>
            </a:r>
            <a:r>
              <a:rPr lang="en-US" kern="1200" cap="all" baseline="0" dirty="0" err="1">
                <a:effectLst/>
                <a:latin typeface="+mj-lt"/>
                <a:ea typeface="+mj-ea"/>
                <a:cs typeface="+mj-cs"/>
              </a:rPr>
              <a:t>iphone</a:t>
            </a:r>
            <a:endParaRPr lang="en-US" kern="1200" cap="all" baseline="0" dirty="0">
              <a:effectLst/>
              <a:latin typeface="+mj-lt"/>
              <a:ea typeface="+mj-ea"/>
              <a:cs typeface="+mj-cs"/>
            </a:endParaRPr>
          </a:p>
        </p:txBody>
      </p:sp>
      <p:sp>
        <p:nvSpPr>
          <p:cNvPr id="3" name="Content Placeholder 2">
            <a:extLst>
              <a:ext uri="{FF2B5EF4-FFF2-40B4-BE49-F238E27FC236}">
                <a16:creationId xmlns:a16="http://schemas.microsoft.com/office/drawing/2014/main" id="{EAC126F2-7905-44E8-A763-2DAA569F109C}"/>
              </a:ext>
            </a:extLst>
          </p:cNvPr>
          <p:cNvSpPr>
            <a:spLocks noGrp="1"/>
          </p:cNvSpPr>
          <p:nvPr>
            <p:ph idx="1"/>
          </p:nvPr>
        </p:nvSpPr>
        <p:spPr>
          <a:xfrm>
            <a:off x="1141412" y="2249487"/>
            <a:ext cx="5894388" cy="3541714"/>
          </a:xfrm>
        </p:spPr>
        <p:txBody>
          <a:bodyPr>
            <a:normAutofit/>
          </a:bodyPr>
          <a:lstStyle/>
          <a:p>
            <a:r>
              <a:rPr lang="en-US"/>
              <a:t>Go to Settings &gt; Cellular.</a:t>
            </a:r>
          </a:p>
          <a:p>
            <a:r>
              <a:rPr lang="en-US"/>
              <a:t>Tap Personal Hotspot, then tap the slider to turn it on.</a:t>
            </a:r>
          </a:p>
          <a:p>
            <a:r>
              <a:rPr lang="en-US"/>
              <a:t>If you don't see the option for Personal Hotspot, contact your carrier to make sure that you can use Personal Hotspot with your plan.</a:t>
            </a:r>
            <a:endParaRPr lang="en-US" dirty="0"/>
          </a:p>
        </p:txBody>
      </p:sp>
    </p:spTree>
    <p:extLst>
      <p:ext uri="{BB962C8B-B14F-4D97-AF65-F5344CB8AC3E}">
        <p14:creationId xmlns:p14="http://schemas.microsoft.com/office/powerpoint/2010/main" val="385406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71013-90A8-4A1B-ADAD-9BC464BBCD33}"/>
              </a:ext>
            </a:extLst>
          </p:cNvPr>
          <p:cNvPicPr>
            <a:picLocks noChangeAspect="1"/>
          </p:cNvPicPr>
          <p:nvPr/>
        </p:nvPicPr>
        <p:blipFill rotWithShape="1">
          <a:blip r:embed="rId3"/>
          <a:srcRect l="2958" t="38" r="23108" b="13905"/>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56245EBF-D19C-4C2C-AFB3-6B67BE7A7D13}"/>
              </a:ext>
            </a:extLst>
          </p:cNvPr>
          <p:cNvSpPr>
            <a:spLocks noGrp="1"/>
          </p:cNvSpPr>
          <p:nvPr>
            <p:ph type="title"/>
          </p:nvPr>
        </p:nvSpPr>
        <p:spPr>
          <a:xfrm>
            <a:off x="1141413" y="618518"/>
            <a:ext cx="9905998" cy="1478570"/>
          </a:xfrm>
        </p:spPr>
        <p:txBody>
          <a:bodyPr>
            <a:normAutofit/>
          </a:bodyPr>
          <a:lstStyle/>
          <a:p>
            <a:pPr algn="ctr"/>
            <a:r>
              <a:rPr lang="en-US"/>
              <a:t>Create a WiFi Hotspot: Android</a:t>
            </a:r>
          </a:p>
        </p:txBody>
      </p:sp>
      <p:sp>
        <p:nvSpPr>
          <p:cNvPr id="3" name="Content Placeholder 2">
            <a:extLst>
              <a:ext uri="{FF2B5EF4-FFF2-40B4-BE49-F238E27FC236}">
                <a16:creationId xmlns:a16="http://schemas.microsoft.com/office/drawing/2014/main" id="{0836EFC4-6EF3-432B-B9D8-5FAA2F3A2C70}"/>
              </a:ext>
            </a:extLst>
          </p:cNvPr>
          <p:cNvSpPr>
            <a:spLocks noGrp="1"/>
          </p:cNvSpPr>
          <p:nvPr>
            <p:ph idx="1"/>
          </p:nvPr>
        </p:nvSpPr>
        <p:spPr>
          <a:xfrm>
            <a:off x="1141412" y="2249487"/>
            <a:ext cx="4844521" cy="3541714"/>
          </a:xfrm>
        </p:spPr>
        <p:txBody>
          <a:bodyPr anchor="ctr">
            <a:normAutofit/>
          </a:bodyPr>
          <a:lstStyle/>
          <a:p>
            <a:pPr>
              <a:lnSpc>
                <a:spcPct val="110000"/>
              </a:lnSpc>
            </a:pPr>
            <a:r>
              <a:rPr lang="en-US" dirty="0"/>
              <a:t>Open your main system Settings.</a:t>
            </a:r>
          </a:p>
          <a:p>
            <a:pPr>
              <a:lnSpc>
                <a:spcPct val="110000"/>
              </a:lnSpc>
            </a:pPr>
            <a:r>
              <a:rPr lang="en-US" dirty="0"/>
              <a:t>Hit the More button at the bottom of the Wireless &amp; networks section, right below Data usage.</a:t>
            </a:r>
          </a:p>
          <a:p>
            <a:pPr>
              <a:lnSpc>
                <a:spcPct val="110000"/>
              </a:lnSpc>
            </a:pPr>
            <a:r>
              <a:rPr lang="en-US" dirty="0"/>
              <a:t>Open Tethering and portable hotspot.</a:t>
            </a:r>
          </a:p>
          <a:p>
            <a:pPr>
              <a:lnSpc>
                <a:spcPct val="110000"/>
              </a:lnSpc>
            </a:pPr>
            <a:r>
              <a:rPr lang="en-US" dirty="0"/>
              <a:t>Tap on Set up Wi-Fi hotspot.</a:t>
            </a:r>
          </a:p>
        </p:txBody>
      </p:sp>
    </p:spTree>
    <p:extLst>
      <p:ext uri="{BB962C8B-B14F-4D97-AF65-F5344CB8AC3E}">
        <p14:creationId xmlns:p14="http://schemas.microsoft.com/office/powerpoint/2010/main" val="97458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E5C8-031F-4519-A94A-9BA9A5D4A7A3}"/>
              </a:ext>
            </a:extLst>
          </p:cNvPr>
          <p:cNvSpPr>
            <a:spLocks noGrp="1"/>
          </p:cNvSpPr>
          <p:nvPr>
            <p:ph type="title"/>
          </p:nvPr>
        </p:nvSpPr>
        <p:spPr/>
        <p:txBody>
          <a:bodyPr/>
          <a:lstStyle/>
          <a:p>
            <a:r>
              <a:rPr lang="en-US" dirty="0"/>
              <a:t>Stay Charged</a:t>
            </a:r>
          </a:p>
        </p:txBody>
      </p:sp>
      <p:sp>
        <p:nvSpPr>
          <p:cNvPr id="3" name="Content Placeholder 2">
            <a:extLst>
              <a:ext uri="{FF2B5EF4-FFF2-40B4-BE49-F238E27FC236}">
                <a16:creationId xmlns:a16="http://schemas.microsoft.com/office/drawing/2014/main" id="{799AB1F0-C5F5-467D-8425-D46F5659E34C}"/>
              </a:ext>
            </a:extLst>
          </p:cNvPr>
          <p:cNvSpPr>
            <a:spLocks noGrp="1"/>
          </p:cNvSpPr>
          <p:nvPr>
            <p:ph idx="1"/>
          </p:nvPr>
        </p:nvSpPr>
        <p:spPr>
          <a:xfrm>
            <a:off x="1141413" y="2249487"/>
            <a:ext cx="4954588" cy="3541714"/>
          </a:xfrm>
        </p:spPr>
        <p:txBody>
          <a:bodyPr/>
          <a:lstStyle/>
          <a:p>
            <a:r>
              <a:rPr lang="en-US" dirty="0"/>
              <a:t>With a Portable Battery Charger</a:t>
            </a:r>
          </a:p>
          <a:p>
            <a:r>
              <a:rPr lang="en-US" dirty="0"/>
              <a:t>Inexpensive</a:t>
            </a:r>
          </a:p>
          <a:p>
            <a:r>
              <a:rPr lang="en-US" dirty="0"/>
              <a:t>Universal</a:t>
            </a:r>
          </a:p>
          <a:p>
            <a:r>
              <a:rPr lang="en-US" dirty="0"/>
              <a:t>5V 1A = Phone Charging</a:t>
            </a:r>
          </a:p>
          <a:p>
            <a:r>
              <a:rPr lang="en-US" dirty="0"/>
              <a:t>5V 2A = iPad and Quick Charge Devices</a:t>
            </a:r>
          </a:p>
        </p:txBody>
      </p:sp>
      <p:pic>
        <p:nvPicPr>
          <p:cNvPr id="5" name="Picture 4" descr="A computer sitting on a table&#10;&#10;Description generated with high confidence">
            <a:extLst>
              <a:ext uri="{FF2B5EF4-FFF2-40B4-BE49-F238E27FC236}">
                <a16:creationId xmlns:a16="http://schemas.microsoft.com/office/drawing/2014/main" id="{98D78150-AE8B-4837-9D2F-B5325481A7FF}"/>
              </a:ext>
            </a:extLst>
          </p:cNvPr>
          <p:cNvPicPr>
            <a:picLocks noChangeAspect="1"/>
          </p:cNvPicPr>
          <p:nvPr/>
        </p:nvPicPr>
        <p:blipFill>
          <a:blip r:embed="rId2"/>
          <a:stretch>
            <a:fillRect/>
          </a:stretch>
        </p:blipFill>
        <p:spPr>
          <a:xfrm>
            <a:off x="6232434" y="1021511"/>
            <a:ext cx="4814977" cy="4814977"/>
          </a:xfrm>
          <a:prstGeom prst="rect">
            <a:avLst/>
          </a:prstGeom>
        </p:spPr>
      </p:pic>
    </p:spTree>
    <p:extLst>
      <p:ext uri="{BB962C8B-B14F-4D97-AF65-F5344CB8AC3E}">
        <p14:creationId xmlns:p14="http://schemas.microsoft.com/office/powerpoint/2010/main" val="174828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6F3C-4D99-4F92-9355-A295D4B44A07}"/>
              </a:ext>
            </a:extLst>
          </p:cNvPr>
          <p:cNvSpPr>
            <a:spLocks noGrp="1"/>
          </p:cNvSpPr>
          <p:nvPr>
            <p:ph type="title"/>
          </p:nvPr>
        </p:nvSpPr>
        <p:spPr/>
        <p:txBody>
          <a:bodyPr/>
          <a:lstStyle/>
          <a:p>
            <a:r>
              <a:rPr lang="en-US" dirty="0"/>
              <a:t>Use The Lock Screen</a:t>
            </a:r>
          </a:p>
        </p:txBody>
      </p:sp>
      <p:sp>
        <p:nvSpPr>
          <p:cNvPr id="3" name="Content Placeholder 2">
            <a:extLst>
              <a:ext uri="{FF2B5EF4-FFF2-40B4-BE49-F238E27FC236}">
                <a16:creationId xmlns:a16="http://schemas.microsoft.com/office/drawing/2014/main" id="{230339FC-1D06-4444-B44E-9B84BDD4D67F}"/>
              </a:ext>
            </a:extLst>
          </p:cNvPr>
          <p:cNvSpPr>
            <a:spLocks noGrp="1"/>
          </p:cNvSpPr>
          <p:nvPr>
            <p:ph idx="1"/>
          </p:nvPr>
        </p:nvSpPr>
        <p:spPr>
          <a:xfrm>
            <a:off x="1141412" y="2249487"/>
            <a:ext cx="6790217" cy="3541714"/>
          </a:xfrm>
        </p:spPr>
        <p:txBody>
          <a:bodyPr>
            <a:normAutofit/>
          </a:bodyPr>
          <a:lstStyle/>
          <a:p>
            <a:r>
              <a:rPr lang="en-US" dirty="0"/>
              <a:t>Set up a passcode on iPhone</a:t>
            </a:r>
          </a:p>
          <a:p>
            <a:r>
              <a:rPr lang="en-US" dirty="0"/>
              <a:t>Go to Settings &gt; Touch ID &amp; Passcode. </a:t>
            </a:r>
          </a:p>
          <a:p>
            <a:r>
              <a:rPr lang="en-US" dirty="0"/>
              <a:t>On devices without Touch ID, go to Settings &gt; Passcode. </a:t>
            </a:r>
          </a:p>
          <a:p>
            <a:r>
              <a:rPr lang="en-US" dirty="0"/>
              <a:t>If you have an iPhone X, go to Settings &gt; Face ID &amp; Passcode.</a:t>
            </a:r>
          </a:p>
        </p:txBody>
      </p:sp>
      <p:pic>
        <p:nvPicPr>
          <p:cNvPr id="4" name="Picture 3">
            <a:extLst>
              <a:ext uri="{FF2B5EF4-FFF2-40B4-BE49-F238E27FC236}">
                <a16:creationId xmlns:a16="http://schemas.microsoft.com/office/drawing/2014/main" id="{BD7CCCD2-CEBD-4791-9182-5A09795C1CF0}"/>
              </a:ext>
            </a:extLst>
          </p:cNvPr>
          <p:cNvPicPr>
            <a:picLocks noChangeAspect="1"/>
          </p:cNvPicPr>
          <p:nvPr/>
        </p:nvPicPr>
        <p:blipFill>
          <a:blip r:embed="rId2"/>
          <a:stretch>
            <a:fillRect/>
          </a:stretch>
        </p:blipFill>
        <p:spPr>
          <a:xfrm>
            <a:off x="7931629" y="1066799"/>
            <a:ext cx="2781300" cy="5010150"/>
          </a:xfrm>
          <a:prstGeom prst="rect">
            <a:avLst/>
          </a:prstGeom>
        </p:spPr>
      </p:pic>
    </p:spTree>
    <p:extLst>
      <p:ext uri="{BB962C8B-B14F-4D97-AF65-F5344CB8AC3E}">
        <p14:creationId xmlns:p14="http://schemas.microsoft.com/office/powerpoint/2010/main" val="146744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68D52-7C97-4B68-9ABD-EF1EE47817F6}"/>
              </a:ext>
            </a:extLst>
          </p:cNvPr>
          <p:cNvSpPr>
            <a:spLocks noGrp="1"/>
          </p:cNvSpPr>
          <p:nvPr>
            <p:ph type="title"/>
          </p:nvPr>
        </p:nvSpPr>
        <p:spPr/>
        <p:txBody>
          <a:bodyPr/>
          <a:lstStyle/>
          <a:p>
            <a:r>
              <a:rPr lang="en-US" dirty="0"/>
              <a:t>Carrie </a:t>
            </a:r>
            <a:r>
              <a:rPr lang="en-US" dirty="0" err="1"/>
              <a:t>Batalon</a:t>
            </a:r>
            <a:endParaRPr lang="en-US" dirty="0"/>
          </a:p>
        </p:txBody>
      </p:sp>
      <p:sp>
        <p:nvSpPr>
          <p:cNvPr id="3" name="Content Placeholder 2">
            <a:extLst>
              <a:ext uri="{FF2B5EF4-FFF2-40B4-BE49-F238E27FC236}">
                <a16:creationId xmlns:a16="http://schemas.microsoft.com/office/drawing/2014/main" id="{6AE17305-595D-4C3A-A8AC-DFD34C8DF9B6}"/>
              </a:ext>
            </a:extLst>
          </p:cNvPr>
          <p:cNvSpPr>
            <a:spLocks noGrp="1"/>
          </p:cNvSpPr>
          <p:nvPr>
            <p:ph idx="1"/>
          </p:nvPr>
        </p:nvSpPr>
        <p:spPr/>
        <p:txBody>
          <a:bodyPr>
            <a:normAutofit/>
          </a:bodyPr>
          <a:lstStyle/>
          <a:p>
            <a:pPr marL="0" indent="0">
              <a:buNone/>
            </a:pPr>
            <a:r>
              <a:rPr lang="en-US" dirty="0"/>
              <a:t>Partner </a:t>
            </a:r>
            <a:r>
              <a:rPr lang="en-US" dirty="0" err="1"/>
              <a:t>Mallor</a:t>
            </a:r>
            <a:r>
              <a:rPr lang="en-US" dirty="0"/>
              <a:t> | </a:t>
            </a:r>
            <a:r>
              <a:rPr lang="en-US" dirty="0" err="1"/>
              <a:t>Grodner</a:t>
            </a:r>
            <a:r>
              <a:rPr lang="en-US" dirty="0"/>
              <a:t> LLP</a:t>
            </a:r>
          </a:p>
          <a:p>
            <a:pPr marL="0" indent="0">
              <a:buNone/>
            </a:pPr>
            <a:r>
              <a:rPr lang="en-US" dirty="0"/>
              <a:t>Certified Family Law Specialist, by the Family Law Certification Board</a:t>
            </a:r>
          </a:p>
          <a:p>
            <a:pPr marL="0" indent="0">
              <a:buNone/>
            </a:pPr>
            <a:r>
              <a:rPr lang="en-US" dirty="0"/>
              <a:t>Carrie’s primary area of practice is family law, including divorce, child custody and support issues, adoptions, guardianships and paternity matters. She is a Registered Family Law Mediator and also practices in business and civil litigation and landlord/tenant law.</a:t>
            </a:r>
          </a:p>
        </p:txBody>
      </p:sp>
    </p:spTree>
    <p:extLst>
      <p:ext uri="{BB962C8B-B14F-4D97-AF65-F5344CB8AC3E}">
        <p14:creationId xmlns:p14="http://schemas.microsoft.com/office/powerpoint/2010/main" val="1293176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7BAD-5672-462F-AE4A-47DFC92BA3F7}"/>
              </a:ext>
            </a:extLst>
          </p:cNvPr>
          <p:cNvSpPr>
            <a:spLocks noGrp="1"/>
          </p:cNvSpPr>
          <p:nvPr>
            <p:ph type="title"/>
          </p:nvPr>
        </p:nvSpPr>
        <p:spPr>
          <a:xfrm>
            <a:off x="1141413" y="618518"/>
            <a:ext cx="9905998" cy="1478570"/>
          </a:xfrm>
        </p:spPr>
        <p:txBody>
          <a:bodyPr/>
          <a:lstStyle/>
          <a:p>
            <a:r>
              <a:rPr lang="en-US" dirty="0"/>
              <a:t>Use the lock screen</a:t>
            </a:r>
          </a:p>
        </p:txBody>
      </p:sp>
      <p:sp>
        <p:nvSpPr>
          <p:cNvPr id="3" name="Content Placeholder 2">
            <a:extLst>
              <a:ext uri="{FF2B5EF4-FFF2-40B4-BE49-F238E27FC236}">
                <a16:creationId xmlns:a16="http://schemas.microsoft.com/office/drawing/2014/main" id="{ABCAB5B5-8687-4EC8-A9E1-0AA5F2A38853}"/>
              </a:ext>
            </a:extLst>
          </p:cNvPr>
          <p:cNvSpPr>
            <a:spLocks noGrp="1"/>
          </p:cNvSpPr>
          <p:nvPr>
            <p:ph idx="1"/>
          </p:nvPr>
        </p:nvSpPr>
        <p:spPr>
          <a:xfrm>
            <a:off x="1141412" y="2249486"/>
            <a:ext cx="7191705" cy="3989995"/>
          </a:xfrm>
        </p:spPr>
        <p:txBody>
          <a:bodyPr>
            <a:normAutofit/>
          </a:bodyPr>
          <a:lstStyle/>
          <a:p>
            <a:r>
              <a:rPr lang="en-US" dirty="0"/>
              <a:t>Set Pattern, PIN, or Password lock on Android</a:t>
            </a:r>
          </a:p>
          <a:p>
            <a:r>
              <a:rPr lang="en-US" dirty="0"/>
              <a:t>Open your device's Settings app</a:t>
            </a:r>
          </a:p>
          <a:p>
            <a:pPr fontAlgn="base"/>
            <a:r>
              <a:rPr lang="en-US" dirty="0"/>
              <a:t>Tap </a:t>
            </a:r>
            <a:r>
              <a:rPr lang="en-US" b="1" dirty="0"/>
              <a:t>Security &amp; Lock Screen</a:t>
            </a:r>
            <a:r>
              <a:rPr lang="en-US" dirty="0"/>
              <a:t>. (or "Security &amp; Location" ) To pick a kind of screen lock, tap </a:t>
            </a:r>
            <a:r>
              <a:rPr lang="en-US" b="1" dirty="0"/>
              <a:t>Screen lock</a:t>
            </a:r>
            <a:r>
              <a:rPr lang="en-US" dirty="0"/>
              <a:t>.</a:t>
            </a:r>
          </a:p>
          <a:p>
            <a:pPr fontAlgn="base"/>
            <a:r>
              <a:rPr lang="en-US" dirty="0"/>
              <a:t>Tap the screen lock option you’d like to use. Follow the on-screen instructions.</a:t>
            </a:r>
          </a:p>
          <a:p>
            <a:pPr fontAlgn="base"/>
            <a:r>
              <a:rPr lang="en-US" dirty="0"/>
              <a:t>‘Show owner info on lock screen‘ </a:t>
            </a:r>
          </a:p>
          <a:p>
            <a:endParaRPr lang="en-US" dirty="0"/>
          </a:p>
        </p:txBody>
      </p:sp>
      <p:pic>
        <p:nvPicPr>
          <p:cNvPr id="4" name="Picture 3">
            <a:extLst>
              <a:ext uri="{FF2B5EF4-FFF2-40B4-BE49-F238E27FC236}">
                <a16:creationId xmlns:a16="http://schemas.microsoft.com/office/drawing/2014/main" id="{6481FB99-A539-47D0-8E54-369A07AD1C98}"/>
              </a:ext>
            </a:extLst>
          </p:cNvPr>
          <p:cNvPicPr>
            <a:picLocks noChangeAspect="1"/>
          </p:cNvPicPr>
          <p:nvPr/>
        </p:nvPicPr>
        <p:blipFill>
          <a:blip r:embed="rId2"/>
          <a:stretch>
            <a:fillRect/>
          </a:stretch>
        </p:blipFill>
        <p:spPr>
          <a:xfrm>
            <a:off x="8333117" y="-6359"/>
            <a:ext cx="3858883" cy="6864359"/>
          </a:xfrm>
          <a:prstGeom prst="rect">
            <a:avLst/>
          </a:prstGeom>
        </p:spPr>
      </p:pic>
    </p:spTree>
    <p:extLst>
      <p:ext uri="{BB962C8B-B14F-4D97-AF65-F5344CB8AC3E}">
        <p14:creationId xmlns:p14="http://schemas.microsoft.com/office/powerpoint/2010/main" val="40739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99CF-5285-4469-ACC2-745C3B7179C0}"/>
              </a:ext>
            </a:extLst>
          </p:cNvPr>
          <p:cNvSpPr>
            <a:spLocks noGrp="1"/>
          </p:cNvSpPr>
          <p:nvPr>
            <p:ph type="title"/>
          </p:nvPr>
        </p:nvSpPr>
        <p:spPr/>
        <p:txBody>
          <a:bodyPr/>
          <a:lstStyle/>
          <a:p>
            <a:r>
              <a:rPr lang="en-US" dirty="0"/>
              <a:t>questions</a:t>
            </a:r>
          </a:p>
        </p:txBody>
      </p:sp>
      <p:pic>
        <p:nvPicPr>
          <p:cNvPr id="8" name="Content Placeholder 7">
            <a:extLst>
              <a:ext uri="{FF2B5EF4-FFF2-40B4-BE49-F238E27FC236}">
                <a16:creationId xmlns:a16="http://schemas.microsoft.com/office/drawing/2014/main" id="{4B78114F-9275-4237-B896-0D0BAB5A0056}"/>
              </a:ext>
            </a:extLst>
          </p:cNvPr>
          <p:cNvPicPr>
            <a:picLocks noGrp="1" noChangeAspect="1"/>
          </p:cNvPicPr>
          <p:nvPr>
            <p:ph idx="1"/>
          </p:nvPr>
        </p:nvPicPr>
        <p:blipFill>
          <a:blip r:embed="rId2"/>
          <a:stretch>
            <a:fillRect/>
          </a:stretch>
        </p:blipFill>
        <p:spPr>
          <a:xfrm>
            <a:off x="4323557" y="2249488"/>
            <a:ext cx="3541712" cy="3541712"/>
          </a:xfrm>
        </p:spPr>
      </p:pic>
    </p:spTree>
    <p:extLst>
      <p:ext uri="{BB962C8B-B14F-4D97-AF65-F5344CB8AC3E}">
        <p14:creationId xmlns:p14="http://schemas.microsoft.com/office/powerpoint/2010/main" val="157462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D8BB3-E9CB-401E-96A8-3BE6A9EFC311}"/>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41785127-4A23-4842-9C31-5062C05BE155}"/>
              </a:ext>
            </a:extLst>
          </p:cNvPr>
          <p:cNvSpPr>
            <a:spLocks noGrp="1"/>
          </p:cNvSpPr>
          <p:nvPr>
            <p:ph sz="half" idx="1"/>
          </p:nvPr>
        </p:nvSpPr>
        <p:spPr>
          <a:xfrm>
            <a:off x="1141410" y="1696453"/>
            <a:ext cx="4878389" cy="4920915"/>
          </a:xfrm>
        </p:spPr>
        <p:txBody>
          <a:bodyPr>
            <a:normAutofit fontScale="85000" lnSpcReduction="20000"/>
          </a:bodyPr>
          <a:lstStyle/>
          <a:p>
            <a:pPr marL="0" indent="0" algn="ctr">
              <a:buNone/>
            </a:pPr>
            <a:r>
              <a:rPr lang="en-US" dirty="0"/>
              <a:t>Carrie L. </a:t>
            </a:r>
            <a:r>
              <a:rPr lang="en-US" dirty="0" err="1"/>
              <a:t>Batalon</a:t>
            </a:r>
            <a:endParaRPr lang="en-US" dirty="0"/>
          </a:p>
          <a:p>
            <a:pPr marL="0" indent="0" algn="ctr">
              <a:buNone/>
            </a:pPr>
            <a:r>
              <a:rPr lang="en-US" dirty="0"/>
              <a:t>Certified Family Law Specialist, by the Family Law Certification Board</a:t>
            </a:r>
          </a:p>
          <a:p>
            <a:pPr marL="0" indent="0" algn="ctr">
              <a:buNone/>
            </a:pPr>
            <a:r>
              <a:rPr lang="en-US" dirty="0" err="1"/>
              <a:t>Mallor</a:t>
            </a:r>
            <a:r>
              <a:rPr lang="en-US" dirty="0"/>
              <a:t> | </a:t>
            </a:r>
            <a:r>
              <a:rPr lang="en-US" dirty="0" err="1"/>
              <a:t>Grodner</a:t>
            </a:r>
            <a:r>
              <a:rPr lang="en-US" dirty="0"/>
              <a:t> LLP</a:t>
            </a:r>
          </a:p>
          <a:p>
            <a:pPr marL="0" indent="0" algn="ctr">
              <a:buNone/>
            </a:pPr>
            <a:r>
              <a:rPr lang="en-US" dirty="0"/>
              <a:t>Bloomington / 511 </a:t>
            </a:r>
            <a:r>
              <a:rPr lang="en-US" dirty="0" err="1"/>
              <a:t>Woodscrest</a:t>
            </a:r>
            <a:r>
              <a:rPr lang="en-US" dirty="0"/>
              <a:t> Drive, Bloomington, IN 47401</a:t>
            </a:r>
          </a:p>
          <a:p>
            <a:pPr marL="0" indent="0" algn="ctr">
              <a:buNone/>
            </a:pPr>
            <a:r>
              <a:rPr lang="en-US" dirty="0"/>
              <a:t>p 812.332.5000  /  f 812.961.6161</a:t>
            </a:r>
          </a:p>
          <a:p>
            <a:pPr marL="0" indent="0" algn="ctr">
              <a:buNone/>
            </a:pPr>
            <a:r>
              <a:rPr lang="en-US" dirty="0"/>
              <a:t>Indianapolis / 101 W. Ohio, Ste. 1600, Indianapolis, IN 46204</a:t>
            </a:r>
          </a:p>
          <a:p>
            <a:pPr marL="0" indent="0" algn="ctr">
              <a:buNone/>
            </a:pPr>
            <a:r>
              <a:rPr lang="en-US" dirty="0"/>
              <a:t>p 317.453.2000  /  f 317.631.1314</a:t>
            </a:r>
          </a:p>
          <a:p>
            <a:pPr marL="0" indent="0" algn="ctr">
              <a:buNone/>
            </a:pPr>
            <a:r>
              <a:rPr lang="en-US" dirty="0"/>
              <a:t>cbatalon@lawmg.com</a:t>
            </a:r>
          </a:p>
          <a:p>
            <a:pPr marL="0" indent="0" algn="ctr">
              <a:buNone/>
            </a:pPr>
            <a:r>
              <a:rPr lang="en-US" dirty="0"/>
              <a:t>www.lawmg.com</a:t>
            </a:r>
          </a:p>
        </p:txBody>
      </p:sp>
      <p:sp>
        <p:nvSpPr>
          <p:cNvPr id="4" name="Content Placeholder 3">
            <a:extLst>
              <a:ext uri="{FF2B5EF4-FFF2-40B4-BE49-F238E27FC236}">
                <a16:creationId xmlns:a16="http://schemas.microsoft.com/office/drawing/2014/main" id="{1E13D218-A24E-48F6-96CB-C0E1CD8DAE70}"/>
              </a:ext>
            </a:extLst>
          </p:cNvPr>
          <p:cNvSpPr>
            <a:spLocks noGrp="1"/>
          </p:cNvSpPr>
          <p:nvPr>
            <p:ph sz="half" idx="2"/>
          </p:nvPr>
        </p:nvSpPr>
        <p:spPr>
          <a:xfrm>
            <a:off x="6172200" y="1696453"/>
            <a:ext cx="4875211" cy="4920915"/>
          </a:xfrm>
        </p:spPr>
        <p:txBody>
          <a:bodyPr>
            <a:normAutofit fontScale="85000" lnSpcReduction="20000"/>
          </a:bodyPr>
          <a:lstStyle/>
          <a:p>
            <a:pPr marL="0" indent="0" algn="ctr">
              <a:buNone/>
            </a:pPr>
            <a:r>
              <a:rPr lang="en-US" dirty="0"/>
              <a:t>Nicholas A. Shertzer</a:t>
            </a:r>
          </a:p>
          <a:p>
            <a:pPr marL="0" indent="0" algn="ctr">
              <a:buNone/>
            </a:pPr>
            <a:r>
              <a:rPr lang="en-US" dirty="0"/>
              <a:t>IT Systems Administrator</a:t>
            </a:r>
          </a:p>
          <a:p>
            <a:pPr marL="0" indent="0" algn="ctr">
              <a:buNone/>
            </a:pPr>
            <a:r>
              <a:rPr lang="en-US" dirty="0"/>
              <a:t>Computer Consultant</a:t>
            </a:r>
          </a:p>
          <a:p>
            <a:pPr marL="0" indent="0" algn="ctr">
              <a:buNone/>
            </a:pPr>
            <a:r>
              <a:rPr lang="en-US" dirty="0"/>
              <a:t>NAS Technology Consulting, LLC</a:t>
            </a:r>
          </a:p>
          <a:p>
            <a:pPr marL="0" indent="0" algn="ctr">
              <a:buNone/>
            </a:pPr>
            <a:r>
              <a:rPr lang="en-US" dirty="0"/>
              <a:t>p 812.669.0970  </a:t>
            </a:r>
          </a:p>
          <a:p>
            <a:pPr marL="0" indent="0" algn="ctr">
              <a:buNone/>
            </a:pPr>
            <a:r>
              <a:rPr lang="en-US" dirty="0"/>
              <a:t> @</a:t>
            </a:r>
            <a:r>
              <a:rPr lang="en-US" dirty="0" err="1"/>
              <a:t>nickshertzer</a:t>
            </a:r>
            <a:endParaRPr lang="en-US" dirty="0"/>
          </a:p>
          <a:p>
            <a:pPr marL="0" indent="0" algn="ctr">
              <a:buNone/>
            </a:pPr>
            <a:r>
              <a:rPr lang="en-US" dirty="0"/>
              <a:t>www.NASTechLLC.com</a:t>
            </a:r>
          </a:p>
          <a:p>
            <a:pPr marL="0" indent="0" algn="ctr">
              <a:buNone/>
            </a:pPr>
            <a:r>
              <a:rPr lang="en-US" dirty="0"/>
              <a:t> Nick@NickShertzer.com</a:t>
            </a:r>
          </a:p>
        </p:txBody>
      </p:sp>
      <p:pic>
        <p:nvPicPr>
          <p:cNvPr id="6" name="Picture 5">
            <a:extLst>
              <a:ext uri="{FF2B5EF4-FFF2-40B4-BE49-F238E27FC236}">
                <a16:creationId xmlns:a16="http://schemas.microsoft.com/office/drawing/2014/main" id="{4AD8006B-9EBC-4A79-8224-61D7679D1B4E}"/>
              </a:ext>
            </a:extLst>
          </p:cNvPr>
          <p:cNvPicPr>
            <a:picLocks noChangeAspect="1"/>
          </p:cNvPicPr>
          <p:nvPr/>
        </p:nvPicPr>
        <p:blipFill>
          <a:blip r:embed="rId2"/>
          <a:stretch>
            <a:fillRect/>
          </a:stretch>
        </p:blipFill>
        <p:spPr>
          <a:xfrm>
            <a:off x="7395255" y="3784140"/>
            <a:ext cx="573087" cy="573087"/>
          </a:xfrm>
          <a:prstGeom prst="rect">
            <a:avLst/>
          </a:prstGeom>
        </p:spPr>
      </p:pic>
    </p:spTree>
    <p:extLst>
      <p:ext uri="{BB962C8B-B14F-4D97-AF65-F5344CB8AC3E}">
        <p14:creationId xmlns:p14="http://schemas.microsoft.com/office/powerpoint/2010/main" val="153401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F394-BBD6-4177-95C5-D39F4E4A5FAE}"/>
              </a:ext>
            </a:extLst>
          </p:cNvPr>
          <p:cNvSpPr>
            <a:spLocks noGrp="1"/>
          </p:cNvSpPr>
          <p:nvPr>
            <p:ph type="title"/>
          </p:nvPr>
        </p:nvSpPr>
        <p:spPr/>
        <p:txBody>
          <a:bodyPr/>
          <a:lstStyle/>
          <a:p>
            <a:r>
              <a:rPr lang="en-US" dirty="0"/>
              <a:t>Nicholas</a:t>
            </a:r>
            <a:r>
              <a:rPr lang="en-US" baseline="0" dirty="0"/>
              <a:t> Shertzer</a:t>
            </a:r>
            <a:endParaRPr lang="en-US" dirty="0"/>
          </a:p>
        </p:txBody>
      </p:sp>
      <p:sp>
        <p:nvSpPr>
          <p:cNvPr id="3" name="Content Placeholder 2">
            <a:extLst>
              <a:ext uri="{FF2B5EF4-FFF2-40B4-BE49-F238E27FC236}">
                <a16:creationId xmlns:a16="http://schemas.microsoft.com/office/drawing/2014/main" id="{CB673985-8458-4E6E-ABA0-0C83CB60B02D}"/>
              </a:ext>
            </a:extLst>
          </p:cNvPr>
          <p:cNvSpPr>
            <a:spLocks noGrp="1"/>
          </p:cNvSpPr>
          <p:nvPr>
            <p:ph idx="1"/>
          </p:nvPr>
        </p:nvSpPr>
        <p:spPr/>
        <p:txBody>
          <a:bodyPr/>
          <a:lstStyle/>
          <a:p>
            <a:pPr marL="0" indent="0">
              <a:buNone/>
            </a:pPr>
            <a:r>
              <a:rPr lang="en-US" dirty="0"/>
              <a:t>IT Systems Administrator at Mallor Grodner LLP since 2004</a:t>
            </a:r>
          </a:p>
          <a:p>
            <a:pPr marL="0" indent="0">
              <a:buNone/>
            </a:pPr>
            <a:r>
              <a:rPr lang="en-US" dirty="0"/>
              <a:t>Owner NAS Technology Consulting, LLC</a:t>
            </a:r>
          </a:p>
          <a:p>
            <a:pPr marL="0" indent="0">
              <a:buNone/>
            </a:pPr>
            <a:r>
              <a:rPr lang="en-US" dirty="0"/>
              <a:t>Nick received an associates in computer science from Ivy Tech in 2004 with a focus on networking.  NAS Technology specializes in small to medium law firms in the southern Indiana area.  Mallor Grodner moved to the “cloud” in 2014, moving towards a paperless office by using Clio and Google G Suite for Business.</a:t>
            </a:r>
          </a:p>
        </p:txBody>
      </p:sp>
    </p:spTree>
    <p:extLst>
      <p:ext uri="{BB962C8B-B14F-4D97-AF65-F5344CB8AC3E}">
        <p14:creationId xmlns:p14="http://schemas.microsoft.com/office/powerpoint/2010/main" val="283320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5B12-93A7-4509-A11E-93E0EA5ABC1B}"/>
              </a:ext>
            </a:extLst>
          </p:cNvPr>
          <p:cNvSpPr>
            <a:spLocks noGrp="1"/>
          </p:cNvSpPr>
          <p:nvPr>
            <p:ph type="ctrTitle"/>
          </p:nvPr>
        </p:nvSpPr>
        <p:spPr/>
        <p:txBody>
          <a:bodyPr/>
          <a:lstStyle/>
          <a:p>
            <a:pPr algn="ctr"/>
            <a:r>
              <a:rPr lang="en-US" dirty="0"/>
              <a:t>Useful Technology in the Courtroom </a:t>
            </a:r>
          </a:p>
        </p:txBody>
      </p:sp>
    </p:spTree>
    <p:extLst>
      <p:ext uri="{BB962C8B-B14F-4D97-AF65-F5344CB8AC3E}">
        <p14:creationId xmlns:p14="http://schemas.microsoft.com/office/powerpoint/2010/main" val="51208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grpSp>
        <p:nvGrpSpPr>
          <p:cNvPr id="41" name="Group 9">
            <a:extLst>
              <a:ext uri="{FF2B5EF4-FFF2-40B4-BE49-F238E27FC236}">
                <a16:creationId xmlns:a16="http://schemas.microsoft.com/office/drawing/2014/main" id="{9C9A395D-0E3C-47A2-BD3C-E0B63FFEB93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0679A098-1291-4ABE-A761-D1BEDD68E08C}"/>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A picture containing electronics&#10;&#10;Description generated with high confidence">
              <a:extLst>
                <a:ext uri="{FF2B5EF4-FFF2-40B4-BE49-F238E27FC236}">
                  <a16:creationId xmlns:a16="http://schemas.microsoft.com/office/drawing/2014/main" id="{04DF8F41-DD3B-47AD-A8E9-6B42152BE25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pic>
        <p:nvPicPr>
          <p:cNvPr id="5" name="Picture 4" descr="A screenshot of a cell phone&#10;&#10;Description generated with very high confidence">
            <a:extLst>
              <a:ext uri="{FF2B5EF4-FFF2-40B4-BE49-F238E27FC236}">
                <a16:creationId xmlns:a16="http://schemas.microsoft.com/office/drawing/2014/main" id="{084E401E-D23C-4997-9012-73B12AC56336}"/>
              </a:ext>
            </a:extLst>
          </p:cNvPr>
          <p:cNvPicPr>
            <a:picLocks noChangeAspect="1"/>
          </p:cNvPicPr>
          <p:nvPr/>
        </p:nvPicPr>
        <p:blipFill rotWithShape="1">
          <a:blip r:embed="rId4">
            <a:alphaModFix/>
            <a:extLst/>
          </a:blip>
          <a:srcRect t="7760"/>
          <a:stretch/>
        </p:blipFill>
        <p:spPr>
          <a:xfrm>
            <a:off x="3611" y="10"/>
            <a:ext cx="12188389" cy="6857990"/>
          </a:xfrm>
          <a:prstGeom prst="rect">
            <a:avLst/>
          </a:prstGeom>
        </p:spPr>
      </p:pic>
      <p:grpSp>
        <p:nvGrpSpPr>
          <p:cNvPr id="42" name="Group 13">
            <a:extLst>
              <a:ext uri="{FF2B5EF4-FFF2-40B4-BE49-F238E27FC236}">
                <a16:creationId xmlns:a16="http://schemas.microsoft.com/office/drawing/2014/main" id="{1D4E244F-B3CC-4EA6-AEF8-9C10A9F2D6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11455400" cy="6848476"/>
            <a:chOff x="372533" y="0"/>
            <a:chExt cx="11455400" cy="6848476"/>
          </a:xfrm>
        </p:grpSpPr>
        <p:sp>
          <p:nvSpPr>
            <p:cNvPr id="15" name="Round Diagonal Corner Rectangle 7">
              <a:extLst>
                <a:ext uri="{FF2B5EF4-FFF2-40B4-BE49-F238E27FC236}">
                  <a16:creationId xmlns:a16="http://schemas.microsoft.com/office/drawing/2014/main" id="{3ADF6A4B-498A-43D2-93FC-45D1C94E17ED}"/>
                </a:ext>
              </a:extLst>
            </p:cNvPr>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234058F-4A78-4BDB-BB4C-D5C3A3A50351}"/>
                </a:ext>
              </a:extLst>
            </p:cNvPr>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36" name="Freeform 32">
                <a:extLst>
                  <a:ext uri="{FF2B5EF4-FFF2-40B4-BE49-F238E27FC236}">
                    <a16:creationId xmlns:a16="http://schemas.microsoft.com/office/drawing/2014/main" id="{81923CAD-9918-44BE-9706-67D58C97231E}"/>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a:extLst/>
            </p:spPr>
          </p:sp>
          <p:sp>
            <p:nvSpPr>
              <p:cNvPr id="37" name="Freeform 33">
                <a:extLst>
                  <a:ext uri="{FF2B5EF4-FFF2-40B4-BE49-F238E27FC236}">
                    <a16:creationId xmlns:a16="http://schemas.microsoft.com/office/drawing/2014/main" id="{DB4D2157-45E9-4E6B-B4F9-872B39F13379}"/>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a:extLst/>
            </p:spPr>
          </p:sp>
          <p:sp>
            <p:nvSpPr>
              <p:cNvPr id="38" name="Freeform 34">
                <a:extLst>
                  <a:ext uri="{FF2B5EF4-FFF2-40B4-BE49-F238E27FC236}">
                    <a16:creationId xmlns:a16="http://schemas.microsoft.com/office/drawing/2014/main" id="{3AF950BB-DE8F-4B49-8982-2DF7730EE30D}"/>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39" name="Freeform 37">
                <a:extLst>
                  <a:ext uri="{FF2B5EF4-FFF2-40B4-BE49-F238E27FC236}">
                    <a16:creationId xmlns:a16="http://schemas.microsoft.com/office/drawing/2014/main" id="{AE9B44C5-8A5E-4526-99B4-DBB63CC2D1B8}"/>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a:extLst/>
            </p:spPr>
          </p:sp>
        </p:grpSp>
        <p:grpSp>
          <p:nvGrpSpPr>
            <p:cNvPr id="17" name="Group 16">
              <a:extLst>
                <a:ext uri="{FF2B5EF4-FFF2-40B4-BE49-F238E27FC236}">
                  <a16:creationId xmlns:a16="http://schemas.microsoft.com/office/drawing/2014/main" id="{A910EF9E-D7FF-4921-A289-5AB046461A0F}"/>
                </a:ext>
              </a:extLst>
            </p:cNvPr>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30" name="Freeform 35">
                <a:extLst>
                  <a:ext uri="{FF2B5EF4-FFF2-40B4-BE49-F238E27FC236}">
                    <a16:creationId xmlns:a16="http://schemas.microsoft.com/office/drawing/2014/main" id="{5D1500E8-0351-4B53-9578-09F33B26CE68}"/>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a:extLst/>
            </p:spPr>
          </p:sp>
          <p:sp>
            <p:nvSpPr>
              <p:cNvPr id="31" name="Freeform 36">
                <a:extLst>
                  <a:ext uri="{FF2B5EF4-FFF2-40B4-BE49-F238E27FC236}">
                    <a16:creationId xmlns:a16="http://schemas.microsoft.com/office/drawing/2014/main" id="{65A2BF85-98D8-4340-AF82-808A1EC25553}"/>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a:extLst/>
            </p:spPr>
          </p:sp>
          <p:sp>
            <p:nvSpPr>
              <p:cNvPr id="32" name="Freeform 38">
                <a:extLst>
                  <a:ext uri="{FF2B5EF4-FFF2-40B4-BE49-F238E27FC236}">
                    <a16:creationId xmlns:a16="http://schemas.microsoft.com/office/drawing/2014/main" id="{B0441C99-23C8-42B2-A9A2-36F6CE6BAA2B}"/>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33" name="Freeform 39">
                <a:extLst>
                  <a:ext uri="{FF2B5EF4-FFF2-40B4-BE49-F238E27FC236}">
                    <a16:creationId xmlns:a16="http://schemas.microsoft.com/office/drawing/2014/main" id="{3304648D-1287-492A-A76B-4724456AED05}"/>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a:extLst/>
            </p:spPr>
          </p:sp>
          <p:sp>
            <p:nvSpPr>
              <p:cNvPr id="34" name="Freeform 40">
                <a:extLst>
                  <a:ext uri="{FF2B5EF4-FFF2-40B4-BE49-F238E27FC236}">
                    <a16:creationId xmlns:a16="http://schemas.microsoft.com/office/drawing/2014/main" id="{32B78AFE-D9B6-41B5-B593-4B797DA21EBD}"/>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35" name="Rectangle 41">
                <a:extLst>
                  <a:ext uri="{FF2B5EF4-FFF2-40B4-BE49-F238E27FC236}">
                    <a16:creationId xmlns:a16="http://schemas.microsoft.com/office/drawing/2014/main" id="{BCA10968-EDF7-42D6-90B0-53A80026F8E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a:extLst/>
            </p:spPr>
          </p:sp>
        </p:grpSp>
        <p:grpSp>
          <p:nvGrpSpPr>
            <p:cNvPr id="18" name="Group 17">
              <a:extLst>
                <a:ext uri="{FF2B5EF4-FFF2-40B4-BE49-F238E27FC236}">
                  <a16:creationId xmlns:a16="http://schemas.microsoft.com/office/drawing/2014/main" id="{AD1EB8D8-CD83-45AD-9D5A-A9E2D3C11213}"/>
                </a:ext>
              </a:extLst>
            </p:cNvPr>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26" name="Freeform 32">
                <a:extLst>
                  <a:ext uri="{FF2B5EF4-FFF2-40B4-BE49-F238E27FC236}">
                    <a16:creationId xmlns:a16="http://schemas.microsoft.com/office/drawing/2014/main" id="{8A6D937B-952D-4A1B-BF33-2FEEE73675C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a:extLst/>
            </p:spPr>
          </p:sp>
          <p:sp>
            <p:nvSpPr>
              <p:cNvPr id="27" name="Freeform 33">
                <a:extLst>
                  <a:ext uri="{FF2B5EF4-FFF2-40B4-BE49-F238E27FC236}">
                    <a16:creationId xmlns:a16="http://schemas.microsoft.com/office/drawing/2014/main" id="{B1150F7C-2943-4E9B-9DE9-A6BFE2646EE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a:extLst/>
            </p:spPr>
          </p:sp>
          <p:sp>
            <p:nvSpPr>
              <p:cNvPr id="28" name="Freeform 34">
                <a:extLst>
                  <a:ext uri="{FF2B5EF4-FFF2-40B4-BE49-F238E27FC236}">
                    <a16:creationId xmlns:a16="http://schemas.microsoft.com/office/drawing/2014/main" id="{A4C8781F-2B1E-44FB-A324-F38A31F0C4FD}"/>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29" name="Freeform 37">
                <a:extLst>
                  <a:ext uri="{FF2B5EF4-FFF2-40B4-BE49-F238E27FC236}">
                    <a16:creationId xmlns:a16="http://schemas.microsoft.com/office/drawing/2014/main" id="{D03FBB69-F351-4E02-8966-FCEF0F202A4B}"/>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a:extLst/>
            </p:spPr>
          </p:sp>
        </p:grpSp>
        <p:grpSp>
          <p:nvGrpSpPr>
            <p:cNvPr id="19" name="Group 18">
              <a:extLst>
                <a:ext uri="{FF2B5EF4-FFF2-40B4-BE49-F238E27FC236}">
                  <a16:creationId xmlns:a16="http://schemas.microsoft.com/office/drawing/2014/main" id="{B201A811-52F0-4094-9436-ED11EA90456A}"/>
                </a:ext>
              </a:extLst>
            </p:cNvPr>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20" name="Freeform 35">
                <a:extLst>
                  <a:ext uri="{FF2B5EF4-FFF2-40B4-BE49-F238E27FC236}">
                    <a16:creationId xmlns:a16="http://schemas.microsoft.com/office/drawing/2014/main" id="{9FC3980B-D9F9-442F-9A4E-C7F4E8D102CF}"/>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a:extLst/>
            </p:spPr>
          </p:sp>
          <p:sp>
            <p:nvSpPr>
              <p:cNvPr id="21" name="Freeform 36">
                <a:extLst>
                  <a:ext uri="{FF2B5EF4-FFF2-40B4-BE49-F238E27FC236}">
                    <a16:creationId xmlns:a16="http://schemas.microsoft.com/office/drawing/2014/main" id="{910EFCEE-C831-466C-AC2F-94F88DBC0D39}"/>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a:extLst/>
            </p:spPr>
          </p:sp>
          <p:sp>
            <p:nvSpPr>
              <p:cNvPr id="22" name="Freeform 38">
                <a:extLst>
                  <a:ext uri="{FF2B5EF4-FFF2-40B4-BE49-F238E27FC236}">
                    <a16:creationId xmlns:a16="http://schemas.microsoft.com/office/drawing/2014/main" id="{2615A3E9-7D96-4000-98B6-AEEF6A643338}"/>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23" name="Freeform 39">
                <a:extLst>
                  <a:ext uri="{FF2B5EF4-FFF2-40B4-BE49-F238E27FC236}">
                    <a16:creationId xmlns:a16="http://schemas.microsoft.com/office/drawing/2014/main" id="{32C5195D-6336-43F8-B899-DF72D2AE869E}"/>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a:extLst/>
            </p:spPr>
          </p:sp>
          <p:sp>
            <p:nvSpPr>
              <p:cNvPr id="24" name="Freeform 40">
                <a:extLst>
                  <a:ext uri="{FF2B5EF4-FFF2-40B4-BE49-F238E27FC236}">
                    <a16:creationId xmlns:a16="http://schemas.microsoft.com/office/drawing/2014/main" id="{8ABD3FAB-A4EA-4D58-8742-268B17D11EED}"/>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25" name="Rectangle 41">
                <a:extLst>
                  <a:ext uri="{FF2B5EF4-FFF2-40B4-BE49-F238E27FC236}">
                    <a16:creationId xmlns:a16="http://schemas.microsoft.com/office/drawing/2014/main" id="{A9C0472A-2593-4A0C-A011-A742360A06F4}"/>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a:extLst/>
            </p:spPr>
          </p:sp>
        </p:grpSp>
      </p:grpSp>
      <p:sp>
        <p:nvSpPr>
          <p:cNvPr id="2" name="Title 1">
            <a:extLst>
              <a:ext uri="{FF2B5EF4-FFF2-40B4-BE49-F238E27FC236}">
                <a16:creationId xmlns:a16="http://schemas.microsoft.com/office/drawing/2014/main" id="{E1AFB4CB-55B0-4B1E-9A8A-32AAC48A82F7}"/>
              </a:ext>
            </a:extLst>
          </p:cNvPr>
          <p:cNvSpPr>
            <a:spLocks noGrp="1"/>
          </p:cNvSpPr>
          <p:nvPr>
            <p:ph type="title"/>
          </p:nvPr>
        </p:nvSpPr>
        <p:spPr>
          <a:xfrm>
            <a:off x="1143001" y="1007533"/>
            <a:ext cx="9905998" cy="1092200"/>
          </a:xfrm>
        </p:spPr>
        <p:txBody>
          <a:bodyPr>
            <a:normAutofit/>
          </a:bodyPr>
          <a:lstStyle/>
          <a:p>
            <a:pPr algn="ctr"/>
            <a:r>
              <a:rPr lang="en-US"/>
              <a:t>Wirelessly Cast Video	</a:t>
            </a:r>
          </a:p>
        </p:txBody>
      </p:sp>
      <p:sp>
        <p:nvSpPr>
          <p:cNvPr id="3" name="Content Placeholder 2">
            <a:extLst>
              <a:ext uri="{FF2B5EF4-FFF2-40B4-BE49-F238E27FC236}">
                <a16:creationId xmlns:a16="http://schemas.microsoft.com/office/drawing/2014/main" id="{A3267BBA-541B-4698-A9E6-DBE6BFA9278E}"/>
              </a:ext>
            </a:extLst>
          </p:cNvPr>
          <p:cNvSpPr>
            <a:spLocks noGrp="1"/>
          </p:cNvSpPr>
          <p:nvPr>
            <p:ph idx="1"/>
          </p:nvPr>
        </p:nvSpPr>
        <p:spPr>
          <a:xfrm>
            <a:off x="1143001" y="2252134"/>
            <a:ext cx="9905999" cy="3454399"/>
          </a:xfrm>
        </p:spPr>
        <p:txBody>
          <a:bodyPr anchor="ctr">
            <a:normAutofit/>
          </a:bodyPr>
          <a:lstStyle/>
          <a:p>
            <a:r>
              <a:rPr lang="en-US" sz="2000"/>
              <a:t>Cast your phone wirelessly to any device with HDMI </a:t>
            </a:r>
          </a:p>
          <a:p>
            <a:r>
              <a:rPr lang="en-US" sz="2000"/>
              <a:t>Android + Chrome Cast + WiFi </a:t>
            </a:r>
          </a:p>
          <a:p>
            <a:r>
              <a:rPr lang="en-US" sz="2000"/>
              <a:t>iPhone + AppleTV + WiFi</a:t>
            </a:r>
          </a:p>
          <a:p>
            <a:r>
              <a:rPr lang="en-US" sz="2000"/>
              <a:t>Windows 10 + Microsoft Wireless Adapter (direct connection)</a:t>
            </a:r>
          </a:p>
        </p:txBody>
      </p:sp>
    </p:spTree>
    <p:extLst>
      <p:ext uri="{BB962C8B-B14F-4D97-AF65-F5344CB8AC3E}">
        <p14:creationId xmlns:p14="http://schemas.microsoft.com/office/powerpoint/2010/main" val="126300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C9A395D-0E3C-47A2-BD3C-E0B63FFEB93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0679A098-1291-4ABE-A761-D1BEDD68E08C}"/>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a:extLst>
                <a:ext uri="{FF2B5EF4-FFF2-40B4-BE49-F238E27FC236}">
                  <a16:creationId xmlns:a16="http://schemas.microsoft.com/office/drawing/2014/main" id="{04DF8F41-DD3B-47AD-A8E9-6B42152BE25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pic>
        <p:nvPicPr>
          <p:cNvPr id="5" name="Picture 4">
            <a:extLst>
              <a:ext uri="{FF2B5EF4-FFF2-40B4-BE49-F238E27FC236}">
                <a16:creationId xmlns:a16="http://schemas.microsoft.com/office/drawing/2014/main" id="{DDF9C504-5D98-4C55-927E-D76772AD3D4E}"/>
              </a:ext>
            </a:extLst>
          </p:cNvPr>
          <p:cNvPicPr>
            <a:picLocks noChangeAspect="1"/>
          </p:cNvPicPr>
          <p:nvPr/>
        </p:nvPicPr>
        <p:blipFill rotWithShape="1">
          <a:blip r:embed="rId4">
            <a:alphaModFix/>
            <a:extLst/>
          </a:blip>
          <a:srcRect l="6694"/>
          <a:stretch/>
        </p:blipFill>
        <p:spPr>
          <a:xfrm>
            <a:off x="3611" y="10"/>
            <a:ext cx="12188389" cy="6857990"/>
          </a:xfrm>
          <a:prstGeom prst="rect">
            <a:avLst/>
          </a:prstGeom>
        </p:spPr>
      </p:pic>
      <p:grpSp>
        <p:nvGrpSpPr>
          <p:cNvPr id="14" name="Group 13">
            <a:extLst>
              <a:ext uri="{FF2B5EF4-FFF2-40B4-BE49-F238E27FC236}">
                <a16:creationId xmlns:a16="http://schemas.microsoft.com/office/drawing/2014/main" id="{1D4E244F-B3CC-4EA6-AEF8-9C10A9F2D6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11455400" cy="6848476"/>
            <a:chOff x="372533" y="0"/>
            <a:chExt cx="11455400" cy="6848476"/>
          </a:xfrm>
        </p:grpSpPr>
        <p:sp>
          <p:nvSpPr>
            <p:cNvPr id="15" name="Round Diagonal Corner Rectangle 7">
              <a:extLst>
                <a:ext uri="{FF2B5EF4-FFF2-40B4-BE49-F238E27FC236}">
                  <a16:creationId xmlns:a16="http://schemas.microsoft.com/office/drawing/2014/main" id="{3ADF6A4B-498A-43D2-93FC-45D1C94E17ED}"/>
                </a:ext>
              </a:extLst>
            </p:cNvPr>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234058F-4A78-4BDB-BB4C-D5C3A3A50351}"/>
                </a:ext>
              </a:extLst>
            </p:cNvPr>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36" name="Freeform 32">
                <a:extLst>
                  <a:ext uri="{FF2B5EF4-FFF2-40B4-BE49-F238E27FC236}">
                    <a16:creationId xmlns:a16="http://schemas.microsoft.com/office/drawing/2014/main" id="{81923CAD-9918-44BE-9706-67D58C97231E}"/>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a:extLst/>
            </p:spPr>
          </p:sp>
          <p:sp>
            <p:nvSpPr>
              <p:cNvPr id="37" name="Freeform 33">
                <a:extLst>
                  <a:ext uri="{FF2B5EF4-FFF2-40B4-BE49-F238E27FC236}">
                    <a16:creationId xmlns:a16="http://schemas.microsoft.com/office/drawing/2014/main" id="{DB4D2157-45E9-4E6B-B4F9-872B39F13379}"/>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a:extLst/>
            </p:spPr>
          </p:sp>
          <p:sp>
            <p:nvSpPr>
              <p:cNvPr id="38" name="Freeform 34">
                <a:extLst>
                  <a:ext uri="{FF2B5EF4-FFF2-40B4-BE49-F238E27FC236}">
                    <a16:creationId xmlns:a16="http://schemas.microsoft.com/office/drawing/2014/main" id="{3AF950BB-DE8F-4B49-8982-2DF7730EE30D}"/>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39" name="Freeform 37">
                <a:extLst>
                  <a:ext uri="{FF2B5EF4-FFF2-40B4-BE49-F238E27FC236}">
                    <a16:creationId xmlns:a16="http://schemas.microsoft.com/office/drawing/2014/main" id="{AE9B44C5-8A5E-4526-99B4-DBB63CC2D1B8}"/>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a:extLst/>
            </p:spPr>
          </p:sp>
        </p:grpSp>
        <p:grpSp>
          <p:nvGrpSpPr>
            <p:cNvPr id="17" name="Group 16">
              <a:extLst>
                <a:ext uri="{FF2B5EF4-FFF2-40B4-BE49-F238E27FC236}">
                  <a16:creationId xmlns:a16="http://schemas.microsoft.com/office/drawing/2014/main" id="{A910EF9E-D7FF-4921-A289-5AB046461A0F}"/>
                </a:ext>
              </a:extLst>
            </p:cNvPr>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30" name="Freeform 35">
                <a:extLst>
                  <a:ext uri="{FF2B5EF4-FFF2-40B4-BE49-F238E27FC236}">
                    <a16:creationId xmlns:a16="http://schemas.microsoft.com/office/drawing/2014/main" id="{5D1500E8-0351-4B53-9578-09F33B26CE68}"/>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a:extLst/>
            </p:spPr>
          </p:sp>
          <p:sp>
            <p:nvSpPr>
              <p:cNvPr id="31" name="Freeform 36">
                <a:extLst>
                  <a:ext uri="{FF2B5EF4-FFF2-40B4-BE49-F238E27FC236}">
                    <a16:creationId xmlns:a16="http://schemas.microsoft.com/office/drawing/2014/main" id="{65A2BF85-98D8-4340-AF82-808A1EC25553}"/>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a:extLst/>
            </p:spPr>
          </p:sp>
          <p:sp>
            <p:nvSpPr>
              <p:cNvPr id="32" name="Freeform 38">
                <a:extLst>
                  <a:ext uri="{FF2B5EF4-FFF2-40B4-BE49-F238E27FC236}">
                    <a16:creationId xmlns:a16="http://schemas.microsoft.com/office/drawing/2014/main" id="{B0441C99-23C8-42B2-A9A2-36F6CE6BAA2B}"/>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33" name="Freeform 39">
                <a:extLst>
                  <a:ext uri="{FF2B5EF4-FFF2-40B4-BE49-F238E27FC236}">
                    <a16:creationId xmlns:a16="http://schemas.microsoft.com/office/drawing/2014/main" id="{3304648D-1287-492A-A76B-4724456AED05}"/>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a:extLst/>
            </p:spPr>
          </p:sp>
          <p:sp>
            <p:nvSpPr>
              <p:cNvPr id="34" name="Freeform 40">
                <a:extLst>
                  <a:ext uri="{FF2B5EF4-FFF2-40B4-BE49-F238E27FC236}">
                    <a16:creationId xmlns:a16="http://schemas.microsoft.com/office/drawing/2014/main" id="{32B78AFE-D9B6-41B5-B593-4B797DA21EBD}"/>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35" name="Rectangle 41">
                <a:extLst>
                  <a:ext uri="{FF2B5EF4-FFF2-40B4-BE49-F238E27FC236}">
                    <a16:creationId xmlns:a16="http://schemas.microsoft.com/office/drawing/2014/main" id="{BCA10968-EDF7-42D6-90B0-53A80026F8E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a:extLst/>
            </p:spPr>
          </p:sp>
        </p:grpSp>
        <p:grpSp>
          <p:nvGrpSpPr>
            <p:cNvPr id="18" name="Group 17">
              <a:extLst>
                <a:ext uri="{FF2B5EF4-FFF2-40B4-BE49-F238E27FC236}">
                  <a16:creationId xmlns:a16="http://schemas.microsoft.com/office/drawing/2014/main" id="{AD1EB8D8-CD83-45AD-9D5A-A9E2D3C11213}"/>
                </a:ext>
              </a:extLst>
            </p:cNvPr>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26" name="Freeform 32">
                <a:extLst>
                  <a:ext uri="{FF2B5EF4-FFF2-40B4-BE49-F238E27FC236}">
                    <a16:creationId xmlns:a16="http://schemas.microsoft.com/office/drawing/2014/main" id="{8A6D937B-952D-4A1B-BF33-2FEEE73675C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a:extLst/>
            </p:spPr>
          </p:sp>
          <p:sp>
            <p:nvSpPr>
              <p:cNvPr id="27" name="Freeform 33">
                <a:extLst>
                  <a:ext uri="{FF2B5EF4-FFF2-40B4-BE49-F238E27FC236}">
                    <a16:creationId xmlns:a16="http://schemas.microsoft.com/office/drawing/2014/main" id="{B1150F7C-2943-4E9B-9DE9-A6BFE2646EE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a:extLst/>
            </p:spPr>
          </p:sp>
          <p:sp>
            <p:nvSpPr>
              <p:cNvPr id="28" name="Freeform 34">
                <a:extLst>
                  <a:ext uri="{FF2B5EF4-FFF2-40B4-BE49-F238E27FC236}">
                    <a16:creationId xmlns:a16="http://schemas.microsoft.com/office/drawing/2014/main" id="{A4C8781F-2B1E-44FB-A324-F38A31F0C4FD}"/>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29" name="Freeform 37">
                <a:extLst>
                  <a:ext uri="{FF2B5EF4-FFF2-40B4-BE49-F238E27FC236}">
                    <a16:creationId xmlns:a16="http://schemas.microsoft.com/office/drawing/2014/main" id="{D03FBB69-F351-4E02-8966-FCEF0F202A4B}"/>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a:extLst/>
            </p:spPr>
          </p:sp>
        </p:grpSp>
        <p:grpSp>
          <p:nvGrpSpPr>
            <p:cNvPr id="19" name="Group 18">
              <a:extLst>
                <a:ext uri="{FF2B5EF4-FFF2-40B4-BE49-F238E27FC236}">
                  <a16:creationId xmlns:a16="http://schemas.microsoft.com/office/drawing/2014/main" id="{B201A811-52F0-4094-9436-ED11EA90456A}"/>
                </a:ext>
              </a:extLst>
            </p:cNvPr>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20" name="Freeform 35">
                <a:extLst>
                  <a:ext uri="{FF2B5EF4-FFF2-40B4-BE49-F238E27FC236}">
                    <a16:creationId xmlns:a16="http://schemas.microsoft.com/office/drawing/2014/main" id="{9FC3980B-D9F9-442F-9A4E-C7F4E8D102CF}"/>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a:extLst/>
            </p:spPr>
          </p:sp>
          <p:sp>
            <p:nvSpPr>
              <p:cNvPr id="21" name="Freeform 36">
                <a:extLst>
                  <a:ext uri="{FF2B5EF4-FFF2-40B4-BE49-F238E27FC236}">
                    <a16:creationId xmlns:a16="http://schemas.microsoft.com/office/drawing/2014/main" id="{910EFCEE-C831-466C-AC2F-94F88DBC0D39}"/>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a:extLst/>
            </p:spPr>
          </p:sp>
          <p:sp>
            <p:nvSpPr>
              <p:cNvPr id="22" name="Freeform 38">
                <a:extLst>
                  <a:ext uri="{FF2B5EF4-FFF2-40B4-BE49-F238E27FC236}">
                    <a16:creationId xmlns:a16="http://schemas.microsoft.com/office/drawing/2014/main" id="{2615A3E9-7D96-4000-98B6-AEEF6A643338}"/>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23" name="Freeform 39">
                <a:extLst>
                  <a:ext uri="{FF2B5EF4-FFF2-40B4-BE49-F238E27FC236}">
                    <a16:creationId xmlns:a16="http://schemas.microsoft.com/office/drawing/2014/main" id="{32C5195D-6336-43F8-B899-DF72D2AE869E}"/>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a:extLst/>
            </p:spPr>
          </p:sp>
          <p:sp>
            <p:nvSpPr>
              <p:cNvPr id="24" name="Freeform 40">
                <a:extLst>
                  <a:ext uri="{FF2B5EF4-FFF2-40B4-BE49-F238E27FC236}">
                    <a16:creationId xmlns:a16="http://schemas.microsoft.com/office/drawing/2014/main" id="{8ABD3FAB-A4EA-4D58-8742-268B17D11EED}"/>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25" name="Rectangle 41">
                <a:extLst>
                  <a:ext uri="{FF2B5EF4-FFF2-40B4-BE49-F238E27FC236}">
                    <a16:creationId xmlns:a16="http://schemas.microsoft.com/office/drawing/2014/main" id="{A9C0472A-2593-4A0C-A011-A742360A06F4}"/>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a:extLst/>
            </p:spPr>
          </p:sp>
        </p:grpSp>
      </p:grpSp>
      <p:sp>
        <p:nvSpPr>
          <p:cNvPr id="2" name="Title 1">
            <a:extLst>
              <a:ext uri="{FF2B5EF4-FFF2-40B4-BE49-F238E27FC236}">
                <a16:creationId xmlns:a16="http://schemas.microsoft.com/office/drawing/2014/main" id="{082736A7-0EFF-421A-A0F8-A12CC83B8227}"/>
              </a:ext>
            </a:extLst>
          </p:cNvPr>
          <p:cNvSpPr>
            <a:spLocks noGrp="1"/>
          </p:cNvSpPr>
          <p:nvPr>
            <p:ph type="title"/>
          </p:nvPr>
        </p:nvSpPr>
        <p:spPr>
          <a:xfrm>
            <a:off x="1143001" y="1007533"/>
            <a:ext cx="9905998" cy="1092200"/>
          </a:xfrm>
        </p:spPr>
        <p:txBody>
          <a:bodyPr>
            <a:normAutofit/>
          </a:bodyPr>
          <a:lstStyle/>
          <a:p>
            <a:pPr algn="ctr"/>
            <a:r>
              <a:rPr lang="en-US"/>
              <a:t>Search</a:t>
            </a:r>
          </a:p>
        </p:txBody>
      </p:sp>
      <p:sp>
        <p:nvSpPr>
          <p:cNvPr id="3" name="Content Placeholder 2">
            <a:extLst>
              <a:ext uri="{FF2B5EF4-FFF2-40B4-BE49-F238E27FC236}">
                <a16:creationId xmlns:a16="http://schemas.microsoft.com/office/drawing/2014/main" id="{C0BBF4BB-93B8-4200-84EF-CCF5BEA1F9C8}"/>
              </a:ext>
            </a:extLst>
          </p:cNvPr>
          <p:cNvSpPr>
            <a:spLocks noGrp="1"/>
          </p:cNvSpPr>
          <p:nvPr>
            <p:ph idx="1"/>
          </p:nvPr>
        </p:nvSpPr>
        <p:spPr>
          <a:xfrm>
            <a:off x="1143001" y="2042447"/>
            <a:ext cx="9905999" cy="3957137"/>
          </a:xfrm>
        </p:spPr>
        <p:txBody>
          <a:bodyPr anchor="ctr">
            <a:normAutofit lnSpcReduction="10000"/>
          </a:bodyPr>
          <a:lstStyle/>
          <a:p>
            <a:r>
              <a:rPr lang="en-US" dirty="0"/>
              <a:t>Search can pull up messages, emails, calls, and other details more rapidly than just fumbling through your phone's apps</a:t>
            </a:r>
          </a:p>
          <a:p>
            <a:r>
              <a:rPr lang="en-US" dirty="0"/>
              <a:t>Search is a great way to find rarely used settings</a:t>
            </a:r>
          </a:p>
          <a:p>
            <a:r>
              <a:rPr lang="en-US" dirty="0"/>
              <a:t>Search is integrated into Apple’s Siri and Android’s Google Assistant</a:t>
            </a:r>
          </a:p>
          <a:p>
            <a:r>
              <a:rPr lang="en-US" dirty="0"/>
              <a:t>Discover over 1 million things Google Assistant can do at </a:t>
            </a:r>
            <a:r>
              <a:rPr lang="en-US" dirty="0">
                <a:hlinkClick r:id="rId5"/>
              </a:rPr>
              <a:t>https://assistant.google.com</a:t>
            </a:r>
            <a:endParaRPr lang="en-US" dirty="0"/>
          </a:p>
          <a:p>
            <a:r>
              <a:rPr lang="en-US" dirty="0"/>
              <a:t>Learn more things you can do when you say “Hey Siri” at </a:t>
            </a:r>
            <a:r>
              <a:rPr lang="en-US" dirty="0">
                <a:hlinkClick r:id="rId6"/>
              </a:rPr>
              <a:t>https://goo.gl/zHMiYr</a:t>
            </a:r>
            <a:endParaRPr lang="en-US" dirty="0"/>
          </a:p>
        </p:txBody>
      </p:sp>
      <p:pic>
        <p:nvPicPr>
          <p:cNvPr id="8" name="Picture 7">
            <a:extLst>
              <a:ext uri="{FF2B5EF4-FFF2-40B4-BE49-F238E27FC236}">
                <a16:creationId xmlns:a16="http://schemas.microsoft.com/office/drawing/2014/main" id="{3A111AE6-D869-4F8C-80B0-C8D2A67E3782}"/>
              </a:ext>
            </a:extLst>
          </p:cNvPr>
          <p:cNvPicPr>
            <a:picLocks noChangeAspect="1"/>
          </p:cNvPicPr>
          <p:nvPr/>
        </p:nvPicPr>
        <p:blipFill>
          <a:blip r:embed="rId7"/>
          <a:stretch>
            <a:fillRect/>
          </a:stretch>
        </p:blipFill>
        <p:spPr>
          <a:xfrm>
            <a:off x="9324472" y="1056355"/>
            <a:ext cx="1012081" cy="986092"/>
          </a:xfrm>
          <a:prstGeom prst="rect">
            <a:avLst/>
          </a:prstGeom>
        </p:spPr>
      </p:pic>
    </p:spTree>
    <p:extLst>
      <p:ext uri="{BB962C8B-B14F-4D97-AF65-F5344CB8AC3E}">
        <p14:creationId xmlns:p14="http://schemas.microsoft.com/office/powerpoint/2010/main" val="330758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1" name="Round Diagonal Corner Rectangle 9">
            <a:extLst>
              <a:ext uri="{FF2B5EF4-FFF2-40B4-BE49-F238E27FC236}">
                <a16:creationId xmlns:a16="http://schemas.microsoft.com/office/drawing/2014/main" id="{CCA862CF-6C0E-434F-9A7A-1A3F0FA05A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410" y="2249487"/>
            <a:ext cx="3494597" cy="354171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376A2A-AC74-4756-BACC-B663ADCCC7CF}"/>
              </a:ext>
            </a:extLst>
          </p:cNvPr>
          <p:cNvPicPr>
            <a:picLocks noChangeAspect="1"/>
          </p:cNvPicPr>
          <p:nvPr/>
        </p:nvPicPr>
        <p:blipFill>
          <a:blip r:embed="rId4"/>
          <a:stretch>
            <a:fillRect/>
          </a:stretch>
        </p:blipFill>
        <p:spPr>
          <a:xfrm>
            <a:off x="1248961" y="2475012"/>
            <a:ext cx="1379053" cy="2419393"/>
          </a:xfrm>
          <a:prstGeom prst="rect">
            <a:avLst/>
          </a:prstGeom>
        </p:spPr>
      </p:pic>
      <p:pic>
        <p:nvPicPr>
          <p:cNvPr id="7" name="Picture 6">
            <a:extLst>
              <a:ext uri="{FF2B5EF4-FFF2-40B4-BE49-F238E27FC236}">
                <a16:creationId xmlns:a16="http://schemas.microsoft.com/office/drawing/2014/main" id="{2802C12D-D042-44FC-8693-D5E9B097CC1E}"/>
              </a:ext>
            </a:extLst>
          </p:cNvPr>
          <p:cNvPicPr>
            <a:picLocks noChangeAspect="1"/>
          </p:cNvPicPr>
          <p:nvPr/>
        </p:nvPicPr>
        <p:blipFill>
          <a:blip r:embed="rId5"/>
          <a:stretch>
            <a:fillRect/>
          </a:stretch>
        </p:blipFill>
        <p:spPr>
          <a:xfrm>
            <a:off x="3137531" y="2475013"/>
            <a:ext cx="1402792" cy="2419392"/>
          </a:xfrm>
          <a:prstGeom prst="rect">
            <a:avLst/>
          </a:prstGeom>
        </p:spPr>
      </p:pic>
      <p:pic>
        <p:nvPicPr>
          <p:cNvPr id="5" name="Picture 4">
            <a:extLst>
              <a:ext uri="{FF2B5EF4-FFF2-40B4-BE49-F238E27FC236}">
                <a16:creationId xmlns:a16="http://schemas.microsoft.com/office/drawing/2014/main" id="{F3F0A751-B421-4BB7-918B-0B4DDAD70C6F}"/>
              </a:ext>
            </a:extLst>
          </p:cNvPr>
          <p:cNvPicPr>
            <a:picLocks noChangeAspect="1"/>
          </p:cNvPicPr>
          <p:nvPr/>
        </p:nvPicPr>
        <p:blipFill>
          <a:blip r:embed="rId6"/>
          <a:stretch>
            <a:fillRect/>
          </a:stretch>
        </p:blipFill>
        <p:spPr>
          <a:xfrm>
            <a:off x="1938488" y="5018765"/>
            <a:ext cx="1900439" cy="772436"/>
          </a:xfrm>
          <a:prstGeom prst="rect">
            <a:avLst/>
          </a:prstGeom>
        </p:spPr>
      </p:pic>
      <p:sp>
        <p:nvSpPr>
          <p:cNvPr id="2" name="Title 1">
            <a:extLst>
              <a:ext uri="{FF2B5EF4-FFF2-40B4-BE49-F238E27FC236}">
                <a16:creationId xmlns:a16="http://schemas.microsoft.com/office/drawing/2014/main" id="{88F36F8C-3154-48E9-AD81-E7823E8F32DB}"/>
              </a:ext>
            </a:extLst>
          </p:cNvPr>
          <p:cNvSpPr>
            <a:spLocks noGrp="1"/>
          </p:cNvSpPr>
          <p:nvPr>
            <p:ph type="title"/>
          </p:nvPr>
        </p:nvSpPr>
        <p:spPr>
          <a:xfrm>
            <a:off x="1141413" y="618518"/>
            <a:ext cx="9905998" cy="1478570"/>
          </a:xfrm>
        </p:spPr>
        <p:txBody>
          <a:bodyPr>
            <a:normAutofit/>
          </a:bodyPr>
          <a:lstStyle/>
          <a:p>
            <a:r>
              <a:rPr lang="en-US"/>
              <a:t>Mobile Email</a:t>
            </a:r>
            <a:endParaRPr lang="en-US" dirty="0"/>
          </a:p>
        </p:txBody>
      </p:sp>
      <p:sp>
        <p:nvSpPr>
          <p:cNvPr id="10" name="Content Placeholder 9">
            <a:extLst>
              <a:ext uri="{FF2B5EF4-FFF2-40B4-BE49-F238E27FC236}">
                <a16:creationId xmlns:a16="http://schemas.microsoft.com/office/drawing/2014/main" id="{CC6EE8F7-9264-4C04-A28C-05A472ACED69}"/>
              </a:ext>
            </a:extLst>
          </p:cNvPr>
          <p:cNvSpPr>
            <a:spLocks noGrp="1"/>
          </p:cNvSpPr>
          <p:nvPr>
            <p:ph idx="1"/>
          </p:nvPr>
        </p:nvSpPr>
        <p:spPr>
          <a:xfrm>
            <a:off x="5034579" y="2249487"/>
            <a:ext cx="6012832" cy="3541714"/>
          </a:xfrm>
        </p:spPr>
        <p:txBody>
          <a:bodyPr>
            <a:normAutofit/>
          </a:bodyPr>
          <a:lstStyle/>
          <a:p>
            <a:r>
              <a:rPr lang="en-US" strike="sngStrike" dirty="0"/>
              <a:t>POP</a:t>
            </a:r>
            <a:r>
              <a:rPr lang="en-US" dirty="0"/>
              <a:t> </a:t>
            </a:r>
          </a:p>
          <a:p>
            <a:r>
              <a:rPr lang="en-US" strike="sngStrike" dirty="0"/>
              <a:t>IMAP</a:t>
            </a:r>
          </a:p>
          <a:p>
            <a:r>
              <a:rPr lang="en-US" dirty="0"/>
              <a:t>Exchange</a:t>
            </a:r>
          </a:p>
          <a:p>
            <a:r>
              <a:rPr lang="en-US" dirty="0"/>
              <a:t>Office 365 Hosted Exchange</a:t>
            </a:r>
          </a:p>
          <a:p>
            <a:r>
              <a:rPr lang="en-US" dirty="0"/>
              <a:t>Google G Suite for Business</a:t>
            </a:r>
          </a:p>
        </p:txBody>
      </p:sp>
    </p:spTree>
    <p:extLst>
      <p:ext uri="{BB962C8B-B14F-4D97-AF65-F5344CB8AC3E}">
        <p14:creationId xmlns:p14="http://schemas.microsoft.com/office/powerpoint/2010/main" val="4197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1000"/>
                                        <p:tgtEl>
                                          <p:spTgt spid="10">
                                            <p:txEl>
                                              <p:pRg st="3" end="3"/>
                                            </p:txEl>
                                          </p:spTgt>
                                        </p:tgtEl>
                                      </p:cBhvr>
                                    </p:animEffect>
                                    <p:anim calcmode="lin" valueType="num">
                                      <p:cBhvr>
                                        <p:cTn id="27"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1000"/>
                                        <p:tgtEl>
                                          <p:spTgt spid="10">
                                            <p:txEl>
                                              <p:pRg st="4" end="4"/>
                                            </p:txEl>
                                          </p:spTgt>
                                        </p:tgtEl>
                                      </p:cBhvr>
                                    </p:animEffect>
                                    <p:anim calcmode="lin" valueType="num">
                                      <p:cBhvr>
                                        <p:cTn id="3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D35D-72B3-4BBB-A550-767D67DFC9CF}"/>
              </a:ext>
            </a:extLst>
          </p:cNvPr>
          <p:cNvSpPr>
            <a:spLocks noGrp="1"/>
          </p:cNvSpPr>
          <p:nvPr>
            <p:ph type="title"/>
          </p:nvPr>
        </p:nvSpPr>
        <p:spPr/>
        <p:txBody>
          <a:bodyPr/>
          <a:lstStyle/>
          <a:p>
            <a:r>
              <a:rPr lang="en-US" dirty="0"/>
              <a:t>Business Associate Agreement </a:t>
            </a:r>
          </a:p>
        </p:txBody>
      </p:sp>
      <p:sp>
        <p:nvSpPr>
          <p:cNvPr id="3" name="Content Placeholder 2">
            <a:extLst>
              <a:ext uri="{FF2B5EF4-FFF2-40B4-BE49-F238E27FC236}">
                <a16:creationId xmlns:a16="http://schemas.microsoft.com/office/drawing/2014/main" id="{D2F69E8F-5C6F-4C48-ADB2-53E2973F6296}"/>
              </a:ext>
            </a:extLst>
          </p:cNvPr>
          <p:cNvSpPr>
            <a:spLocks noGrp="1"/>
          </p:cNvSpPr>
          <p:nvPr>
            <p:ph idx="1"/>
          </p:nvPr>
        </p:nvSpPr>
        <p:spPr/>
        <p:txBody>
          <a:bodyPr/>
          <a:lstStyle/>
          <a:p>
            <a:r>
              <a:rPr lang="en-US" dirty="0"/>
              <a:t>Sign a BAA with a cloud service provider to assure compliance</a:t>
            </a:r>
          </a:p>
          <a:p>
            <a:r>
              <a:rPr lang="en-US" dirty="0"/>
              <a:t>Make sure the cloud service provider is certified to transmit and store HIPAA</a:t>
            </a:r>
          </a:p>
          <a:p>
            <a:r>
              <a:rPr lang="en-US" dirty="0"/>
              <a:t>The responsibility for security of data is offset onto the cloud provider</a:t>
            </a:r>
          </a:p>
          <a:p>
            <a:r>
              <a:rPr lang="en-US" dirty="0"/>
              <a:t>Leading industry security standards include ISO 27001 certification and SOC2 and SOC3 Type II audits</a:t>
            </a:r>
          </a:p>
        </p:txBody>
      </p:sp>
    </p:spTree>
    <p:extLst>
      <p:ext uri="{BB962C8B-B14F-4D97-AF65-F5344CB8AC3E}">
        <p14:creationId xmlns:p14="http://schemas.microsoft.com/office/powerpoint/2010/main" val="338577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9">
            <a:extLst>
              <a:ext uri="{FF2B5EF4-FFF2-40B4-BE49-F238E27FC236}">
                <a16:creationId xmlns:a16="http://schemas.microsoft.com/office/drawing/2014/main" id="{5BE62A68-92FB-4DA6-B1D6-FA043544A9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descr="A picture containing electronics&#10;&#10;Description generated with high confidence">
            <a:extLst>
              <a:ext uri="{FF2B5EF4-FFF2-40B4-BE49-F238E27FC236}">
                <a16:creationId xmlns:a16="http://schemas.microsoft.com/office/drawing/2014/main" id="{10A6DFCC-5864-48A7-8196-CBCF038BB88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
                <a:solidFill>
                  <a:srgbClr val="FFFFFF"/>
                </a:solidFill>
              </a14:hiddenFill>
            </a:ext>
          </a:extLst>
        </p:spPr>
      </p:pic>
      <p:grpSp>
        <p:nvGrpSpPr>
          <p:cNvPr id="84" name="Group 13">
            <a:extLst>
              <a:ext uri="{FF2B5EF4-FFF2-40B4-BE49-F238E27FC236}">
                <a16:creationId xmlns:a16="http://schemas.microsoft.com/office/drawing/2014/main" id="{03CA880E-A155-41A2-B87D-21AC3CE3331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AD179668-A46F-4D4C-8C75-2F3B4B5787B0}"/>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0DB283C2-E19A-4A75-909F-450DB72DECDC}"/>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17" name="Freeform 7">
              <a:extLst>
                <a:ext uri="{FF2B5EF4-FFF2-40B4-BE49-F238E27FC236}">
                  <a16:creationId xmlns:a16="http://schemas.microsoft.com/office/drawing/2014/main" id="{B674E08A-09B5-42AD-805C-43DAE1D0BE9A}"/>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18" name="Freeform 8">
              <a:extLst>
                <a:ext uri="{FF2B5EF4-FFF2-40B4-BE49-F238E27FC236}">
                  <a16:creationId xmlns:a16="http://schemas.microsoft.com/office/drawing/2014/main" id="{248B903F-D11E-41B4-A6F7-5ACF56D76B3A}"/>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19" name="Freeform 9">
              <a:extLst>
                <a:ext uri="{FF2B5EF4-FFF2-40B4-BE49-F238E27FC236}">
                  <a16:creationId xmlns:a16="http://schemas.microsoft.com/office/drawing/2014/main" id="{68B65942-DED3-475B-B28D-839E15541C75}"/>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20" name="Freeform 10">
              <a:extLst>
                <a:ext uri="{FF2B5EF4-FFF2-40B4-BE49-F238E27FC236}">
                  <a16:creationId xmlns:a16="http://schemas.microsoft.com/office/drawing/2014/main" id="{54C02C20-8E50-4D5F-9E89-7266186B10E6}"/>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21" name="Freeform 11">
              <a:extLst>
                <a:ext uri="{FF2B5EF4-FFF2-40B4-BE49-F238E27FC236}">
                  <a16:creationId xmlns:a16="http://schemas.microsoft.com/office/drawing/2014/main" id="{057C79DE-C22B-4732-B921-1EEF64DAD2BA}"/>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22" name="Freeform 12">
              <a:extLst>
                <a:ext uri="{FF2B5EF4-FFF2-40B4-BE49-F238E27FC236}">
                  <a16:creationId xmlns:a16="http://schemas.microsoft.com/office/drawing/2014/main" id="{21E55FE5-F856-4E6D-A505-4A5AA92FC24E}"/>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23" name="Freeform 13">
              <a:extLst>
                <a:ext uri="{FF2B5EF4-FFF2-40B4-BE49-F238E27FC236}">
                  <a16:creationId xmlns:a16="http://schemas.microsoft.com/office/drawing/2014/main" id="{564ACC84-D8A2-43FB-AB43-D7A892AC83B0}"/>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24" name="Freeform 14">
              <a:extLst>
                <a:ext uri="{FF2B5EF4-FFF2-40B4-BE49-F238E27FC236}">
                  <a16:creationId xmlns:a16="http://schemas.microsoft.com/office/drawing/2014/main" id="{33DE6074-A243-4841-8A21-41739E524B37}"/>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25" name="Freeform 15">
              <a:extLst>
                <a:ext uri="{FF2B5EF4-FFF2-40B4-BE49-F238E27FC236}">
                  <a16:creationId xmlns:a16="http://schemas.microsoft.com/office/drawing/2014/main" id="{6AD73007-A6A4-498E-8AF9-C3F7D61DCDB7}"/>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26" name="Line 16">
              <a:extLst>
                <a:ext uri="{FF2B5EF4-FFF2-40B4-BE49-F238E27FC236}">
                  <a16:creationId xmlns:a16="http://schemas.microsoft.com/office/drawing/2014/main" id="{541BFD40-70B0-48BA-9216-9C67411F450B}"/>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7DFC59A5-0E43-4308-8BFB-F505CFB54990}"/>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28" name="Freeform 18">
              <a:extLst>
                <a:ext uri="{FF2B5EF4-FFF2-40B4-BE49-F238E27FC236}">
                  <a16:creationId xmlns:a16="http://schemas.microsoft.com/office/drawing/2014/main" id="{0852232F-7FE7-4B61-AC34-F29289DAC78E}"/>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29" name="Freeform 19">
              <a:extLst>
                <a:ext uri="{FF2B5EF4-FFF2-40B4-BE49-F238E27FC236}">
                  <a16:creationId xmlns:a16="http://schemas.microsoft.com/office/drawing/2014/main" id="{F2467A7F-F122-4464-A682-8C4DB1DA1E67}"/>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30" name="Freeform 20">
              <a:extLst>
                <a:ext uri="{FF2B5EF4-FFF2-40B4-BE49-F238E27FC236}">
                  <a16:creationId xmlns:a16="http://schemas.microsoft.com/office/drawing/2014/main" id="{2178D569-0695-49D6-8261-1BF6E2E48F2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31" name="Rectangle 21">
              <a:extLst>
                <a:ext uri="{FF2B5EF4-FFF2-40B4-BE49-F238E27FC236}">
                  <a16:creationId xmlns:a16="http://schemas.microsoft.com/office/drawing/2014/main" id="{E289FFF1-2E96-4F4A-94D2-D1FED6AE8AA2}"/>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F0509D92-D47A-49BC-899A-0C2AB53BC6B7}"/>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33" name="Freeform 23">
              <a:extLst>
                <a:ext uri="{FF2B5EF4-FFF2-40B4-BE49-F238E27FC236}">
                  <a16:creationId xmlns:a16="http://schemas.microsoft.com/office/drawing/2014/main" id="{606E419B-186B-4DA7-95FA-F921A2D3FC30}"/>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34" name="Freeform 24">
              <a:extLst>
                <a:ext uri="{FF2B5EF4-FFF2-40B4-BE49-F238E27FC236}">
                  <a16:creationId xmlns:a16="http://schemas.microsoft.com/office/drawing/2014/main" id="{35DBBAC4-A0DC-44A6-A64F-3FF22BC30B82}"/>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35" name="Freeform 25">
              <a:extLst>
                <a:ext uri="{FF2B5EF4-FFF2-40B4-BE49-F238E27FC236}">
                  <a16:creationId xmlns:a16="http://schemas.microsoft.com/office/drawing/2014/main" id="{45359546-A3CF-4560-869D-4C642B0F754D}"/>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36" name="Freeform 26">
              <a:extLst>
                <a:ext uri="{FF2B5EF4-FFF2-40B4-BE49-F238E27FC236}">
                  <a16:creationId xmlns:a16="http://schemas.microsoft.com/office/drawing/2014/main" id="{A9D2DDA1-3EE0-4B5E-8107-6000BCB2B4C6}"/>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37" name="Freeform 27">
              <a:extLst>
                <a:ext uri="{FF2B5EF4-FFF2-40B4-BE49-F238E27FC236}">
                  <a16:creationId xmlns:a16="http://schemas.microsoft.com/office/drawing/2014/main" id="{6DA22C48-18EA-47BE-B75A-9594E025BEF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38" name="Freeform 28">
              <a:extLst>
                <a:ext uri="{FF2B5EF4-FFF2-40B4-BE49-F238E27FC236}">
                  <a16:creationId xmlns:a16="http://schemas.microsoft.com/office/drawing/2014/main" id="{411A5F9B-C5BD-4FE0-BEE1-5FA9B82FB34E}"/>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39" name="Freeform 29">
              <a:extLst>
                <a:ext uri="{FF2B5EF4-FFF2-40B4-BE49-F238E27FC236}">
                  <a16:creationId xmlns:a16="http://schemas.microsoft.com/office/drawing/2014/main" id="{AFFCFD60-FB34-408B-A2EA-311A1093D0E2}"/>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40" name="Freeform 30">
              <a:extLst>
                <a:ext uri="{FF2B5EF4-FFF2-40B4-BE49-F238E27FC236}">
                  <a16:creationId xmlns:a16="http://schemas.microsoft.com/office/drawing/2014/main" id="{72B9EBCA-3EF6-4296-80E0-CD849B27EDEF}"/>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41" name="Freeform 31">
              <a:extLst>
                <a:ext uri="{FF2B5EF4-FFF2-40B4-BE49-F238E27FC236}">
                  <a16:creationId xmlns:a16="http://schemas.microsoft.com/office/drawing/2014/main" id="{CC021197-0DB7-42B6-93BB-32252A93738C}"/>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grpSp>
      <p:grpSp>
        <p:nvGrpSpPr>
          <p:cNvPr id="43" name="Group 42">
            <a:extLst>
              <a:ext uri="{FF2B5EF4-FFF2-40B4-BE49-F238E27FC236}">
                <a16:creationId xmlns:a16="http://schemas.microsoft.com/office/drawing/2014/main" id="{A847D4E2-EA7B-40EF-8062-D1FAF838F65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4" name="Freeform 32">
              <a:extLst>
                <a:ext uri="{FF2B5EF4-FFF2-40B4-BE49-F238E27FC236}">
                  <a16:creationId xmlns:a16="http://schemas.microsoft.com/office/drawing/2014/main" id="{F1549F3B-53A1-4D15-8E8E-4297D91B8D83}"/>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45" name="Freeform 33">
              <a:extLst>
                <a:ext uri="{FF2B5EF4-FFF2-40B4-BE49-F238E27FC236}">
                  <a16:creationId xmlns:a16="http://schemas.microsoft.com/office/drawing/2014/main" id="{841347B2-F767-433C-946A-1B19B4C40EB3}"/>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46" name="Freeform 34">
              <a:extLst>
                <a:ext uri="{FF2B5EF4-FFF2-40B4-BE49-F238E27FC236}">
                  <a16:creationId xmlns:a16="http://schemas.microsoft.com/office/drawing/2014/main" id="{B34A4847-B6CA-4001-8EB1-33B3854A4486}"/>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47" name="Freeform 35">
              <a:extLst>
                <a:ext uri="{FF2B5EF4-FFF2-40B4-BE49-F238E27FC236}">
                  <a16:creationId xmlns:a16="http://schemas.microsoft.com/office/drawing/2014/main" id="{EF334B32-D0A0-45DE-99CB-37A3E56ECE7B}"/>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48" name="Freeform 36">
              <a:extLst>
                <a:ext uri="{FF2B5EF4-FFF2-40B4-BE49-F238E27FC236}">
                  <a16:creationId xmlns:a16="http://schemas.microsoft.com/office/drawing/2014/main" id="{5D1098DF-5812-4A6F-A4B7-AFEBEDA98375}"/>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49" name="Freeform 37">
              <a:extLst>
                <a:ext uri="{FF2B5EF4-FFF2-40B4-BE49-F238E27FC236}">
                  <a16:creationId xmlns:a16="http://schemas.microsoft.com/office/drawing/2014/main" id="{2A72CC5D-2EA1-4ABD-B694-045401D7F21C}"/>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50" name="Freeform 38">
              <a:extLst>
                <a:ext uri="{FF2B5EF4-FFF2-40B4-BE49-F238E27FC236}">
                  <a16:creationId xmlns:a16="http://schemas.microsoft.com/office/drawing/2014/main" id="{47B8C57D-403F-4D5B-9724-24276E99B44B}"/>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51" name="Freeform 39">
              <a:extLst>
                <a:ext uri="{FF2B5EF4-FFF2-40B4-BE49-F238E27FC236}">
                  <a16:creationId xmlns:a16="http://schemas.microsoft.com/office/drawing/2014/main" id="{4890E5D3-F793-4B6A-AA8F-1F6C03BD1B4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52" name="Freeform 40">
              <a:extLst>
                <a:ext uri="{FF2B5EF4-FFF2-40B4-BE49-F238E27FC236}">
                  <a16:creationId xmlns:a16="http://schemas.microsoft.com/office/drawing/2014/main" id="{68A2FE4A-346D-4EA5-B377-EED4515161C5}"/>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p>
        <p:sp>
          <p:nvSpPr>
            <p:cNvPr id="53" name="Rectangle 41">
              <a:extLst>
                <a:ext uri="{FF2B5EF4-FFF2-40B4-BE49-F238E27FC236}">
                  <a16:creationId xmlns:a16="http://schemas.microsoft.com/office/drawing/2014/main" id="{2F12D5D5-9BB1-4D89-B5B4-8F8353825B73}"/>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miter lim="800000"/>
                  <a:headEnd/>
                  <a:tailEnd/>
                </a14:hiddenLine>
              </a:ext>
            </a:extLst>
          </p:spPr>
        </p:sp>
      </p:grpSp>
      <p:sp useBgFill="1">
        <p:nvSpPr>
          <p:cNvPr id="85" name="Round Diagonal Corner Rectangle 6">
            <a:extLst>
              <a:ext uri="{FF2B5EF4-FFF2-40B4-BE49-F238E27FC236}">
                <a16:creationId xmlns:a16="http://schemas.microsoft.com/office/drawing/2014/main" id="{7C30BDFE-E13B-4CD1-9371-FAEDFF80CD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CA1ED-5B5C-4D58-9ED7-F66EC5A9B8E3}"/>
              </a:ext>
            </a:extLst>
          </p:cNvPr>
          <p:cNvSpPr>
            <a:spLocks noGrp="1"/>
          </p:cNvSpPr>
          <p:nvPr>
            <p:ph type="title"/>
          </p:nvPr>
        </p:nvSpPr>
        <p:spPr>
          <a:xfrm>
            <a:off x="853330" y="1254035"/>
            <a:ext cx="2926190" cy="4002222"/>
          </a:xfrm>
        </p:spPr>
        <p:txBody>
          <a:bodyPr>
            <a:normAutofit/>
          </a:bodyPr>
          <a:lstStyle/>
          <a:p>
            <a:r>
              <a:rPr lang="en-US">
                <a:solidFill>
                  <a:srgbClr val="FFFFFF"/>
                </a:solidFill>
              </a:rPr>
              <a:t>Mobile Calendar</a:t>
            </a:r>
          </a:p>
        </p:txBody>
      </p:sp>
      <p:graphicFrame>
        <p:nvGraphicFramePr>
          <p:cNvPr id="86" name="Content Placeholder 2"/>
          <p:cNvGraphicFramePr>
            <a:graphicFrameLocks noGrp="1"/>
          </p:cNvGraphicFramePr>
          <p:nvPr>
            <p:ph idx="1"/>
            <p:extLst>
              <p:ext uri="{D42A27DB-BD31-4B8C-83A1-F6EECF244321}">
                <p14:modId xmlns:p14="http://schemas.microsoft.com/office/powerpoint/2010/main" val="1649223263"/>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59998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80">
                                          <p:stCondLst>
                                            <p:cond delay="0"/>
                                          </p:stCondLst>
                                        </p:cTn>
                                        <p:tgtEl>
                                          <p:spTgt spid="86"/>
                                        </p:tgtEl>
                                      </p:cBhvr>
                                    </p:animEffect>
                                    <p:anim calcmode="lin" valueType="num">
                                      <p:cBhvr>
                                        <p:cTn id="8"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13" dur="26">
                                          <p:stCondLst>
                                            <p:cond delay="650"/>
                                          </p:stCondLst>
                                        </p:cTn>
                                        <p:tgtEl>
                                          <p:spTgt spid="86"/>
                                        </p:tgtEl>
                                      </p:cBhvr>
                                      <p:to x="100000" y="60000"/>
                                    </p:animScale>
                                    <p:animScale>
                                      <p:cBhvr>
                                        <p:cTn id="14" dur="166" decel="50000">
                                          <p:stCondLst>
                                            <p:cond delay="676"/>
                                          </p:stCondLst>
                                        </p:cTn>
                                        <p:tgtEl>
                                          <p:spTgt spid="86"/>
                                        </p:tgtEl>
                                      </p:cBhvr>
                                      <p:to x="100000" y="100000"/>
                                    </p:animScale>
                                    <p:animScale>
                                      <p:cBhvr>
                                        <p:cTn id="15" dur="26">
                                          <p:stCondLst>
                                            <p:cond delay="1312"/>
                                          </p:stCondLst>
                                        </p:cTn>
                                        <p:tgtEl>
                                          <p:spTgt spid="86"/>
                                        </p:tgtEl>
                                      </p:cBhvr>
                                      <p:to x="100000" y="80000"/>
                                    </p:animScale>
                                    <p:animScale>
                                      <p:cBhvr>
                                        <p:cTn id="16" dur="166" decel="50000">
                                          <p:stCondLst>
                                            <p:cond delay="1338"/>
                                          </p:stCondLst>
                                        </p:cTn>
                                        <p:tgtEl>
                                          <p:spTgt spid="86"/>
                                        </p:tgtEl>
                                      </p:cBhvr>
                                      <p:to x="100000" y="100000"/>
                                    </p:animScale>
                                    <p:animScale>
                                      <p:cBhvr>
                                        <p:cTn id="17" dur="26">
                                          <p:stCondLst>
                                            <p:cond delay="1642"/>
                                          </p:stCondLst>
                                        </p:cTn>
                                        <p:tgtEl>
                                          <p:spTgt spid="86"/>
                                        </p:tgtEl>
                                      </p:cBhvr>
                                      <p:to x="100000" y="90000"/>
                                    </p:animScale>
                                    <p:animScale>
                                      <p:cBhvr>
                                        <p:cTn id="18" dur="166" decel="50000">
                                          <p:stCondLst>
                                            <p:cond delay="1668"/>
                                          </p:stCondLst>
                                        </p:cTn>
                                        <p:tgtEl>
                                          <p:spTgt spid="86"/>
                                        </p:tgtEl>
                                      </p:cBhvr>
                                      <p:to x="100000" y="100000"/>
                                    </p:animScale>
                                    <p:animScale>
                                      <p:cBhvr>
                                        <p:cTn id="19" dur="26">
                                          <p:stCondLst>
                                            <p:cond delay="1808"/>
                                          </p:stCondLst>
                                        </p:cTn>
                                        <p:tgtEl>
                                          <p:spTgt spid="86"/>
                                        </p:tgtEl>
                                      </p:cBhvr>
                                      <p:to x="100000" y="95000"/>
                                    </p:animScale>
                                    <p:animScale>
                                      <p:cBhvr>
                                        <p:cTn id="20" dur="166" decel="50000">
                                          <p:stCondLst>
                                            <p:cond delay="1834"/>
                                          </p:stCondLst>
                                        </p:cTn>
                                        <p:tgtEl>
                                          <p:spTgt spid="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6"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2986</TotalTime>
  <Words>1661</Words>
  <Application>Microsoft Office PowerPoint</Application>
  <PresentationFormat>Widescreen</PresentationFormat>
  <Paragraphs>179</Paragraphs>
  <Slides>22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Times New Roman</vt:lpstr>
      <vt:lpstr>Trebuchet MS</vt:lpstr>
      <vt:lpstr>Tw Cen MT</vt:lpstr>
      <vt:lpstr>Circuit</vt:lpstr>
      <vt:lpstr>Useful Technology in the Courtroom </vt:lpstr>
      <vt:lpstr>Carrie Batalon</vt:lpstr>
      <vt:lpstr>Nicholas Shertzer</vt:lpstr>
      <vt:lpstr>Useful Technology in the Courtroom </vt:lpstr>
      <vt:lpstr>Wirelessly Cast Video </vt:lpstr>
      <vt:lpstr>Search</vt:lpstr>
      <vt:lpstr>Mobile Email</vt:lpstr>
      <vt:lpstr>Business Associate Agreement </vt:lpstr>
      <vt:lpstr>Mobile Calendar</vt:lpstr>
      <vt:lpstr>Mobile Contacts</vt:lpstr>
      <vt:lpstr>Access our Client Files</vt:lpstr>
      <vt:lpstr>Scan a PDF with Google Drive</vt:lpstr>
      <vt:lpstr>Bill Time With Clio</vt:lpstr>
      <vt:lpstr>Encrypt Traffic with VPN </vt:lpstr>
      <vt:lpstr>Remote Control a Desktop PC</vt:lpstr>
      <vt:lpstr>Create a personal Hotspot: iphone</vt:lpstr>
      <vt:lpstr>Create a WiFi Hotspot: Android</vt:lpstr>
      <vt:lpstr>Stay Charged</vt:lpstr>
      <vt:lpstr>Use The Lock Screen</vt:lpstr>
      <vt:lpstr>Use the lock screen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Useful Technology in the Courtroom</dc:title>
  <dc:creator>Nick Shertzer</dc:creator>
  <cp:lastModifiedBy>Nick Shertzer</cp:lastModifiedBy>
  <cp:revision>53</cp:revision>
  <dcterms:created xsi:type="dcterms:W3CDTF">2018-01-30T13:47:01Z</dcterms:created>
  <dcterms:modified xsi:type="dcterms:W3CDTF">2018-02-23T13:31:34Z</dcterms:modified>
</cp:coreProperties>
</file>